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32"/>
  </p:notesMasterIdLst>
  <p:handoutMasterIdLst>
    <p:handoutMasterId r:id="rId33"/>
  </p:handoutMasterIdLst>
  <p:sldIdLst>
    <p:sldId id="261" r:id="rId6"/>
    <p:sldId id="262" r:id="rId7"/>
    <p:sldId id="272" r:id="rId8"/>
    <p:sldId id="275" r:id="rId9"/>
    <p:sldId id="266" r:id="rId10"/>
    <p:sldId id="268" r:id="rId11"/>
    <p:sldId id="270" r:id="rId12"/>
    <p:sldId id="265" r:id="rId13"/>
    <p:sldId id="276" r:id="rId14"/>
    <p:sldId id="277" r:id="rId15"/>
    <p:sldId id="273" r:id="rId16"/>
    <p:sldId id="292" r:id="rId17"/>
    <p:sldId id="271" r:id="rId18"/>
    <p:sldId id="290" r:id="rId19"/>
    <p:sldId id="284" r:id="rId20"/>
    <p:sldId id="280" r:id="rId21"/>
    <p:sldId id="285" r:id="rId22"/>
    <p:sldId id="279" r:id="rId23"/>
    <p:sldId id="288" r:id="rId24"/>
    <p:sldId id="281" r:id="rId25"/>
    <p:sldId id="282" r:id="rId26"/>
    <p:sldId id="283" r:id="rId27"/>
    <p:sldId id="286" r:id="rId28"/>
    <p:sldId id="293" r:id="rId29"/>
    <p:sldId id="287" r:id="rId30"/>
    <p:sldId id="289" r:id="rId3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AFE62D0F-6D78-4B89-A8F6-15F251429997}">
          <p14:sldIdLst>
            <p14:sldId id="261"/>
            <p14:sldId id="262"/>
            <p14:sldId id="272"/>
            <p14:sldId id="275"/>
            <p14:sldId id="266"/>
            <p14:sldId id="268"/>
            <p14:sldId id="270"/>
            <p14:sldId id="265"/>
            <p14:sldId id="276"/>
            <p14:sldId id="277"/>
            <p14:sldId id="273"/>
            <p14:sldId id="292"/>
            <p14:sldId id="271"/>
            <p14:sldId id="290"/>
            <p14:sldId id="284"/>
            <p14:sldId id="280"/>
            <p14:sldId id="285"/>
            <p14:sldId id="279"/>
            <p14:sldId id="288"/>
            <p14:sldId id="281"/>
            <p14:sldId id="282"/>
            <p14:sldId id="283"/>
            <p14:sldId id="286"/>
            <p14:sldId id="293"/>
            <p14:sldId id="287"/>
            <p14:sldId id="28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F5322"/>
    <a:srgbClr val="BBF3CB"/>
    <a:srgbClr val="B85042"/>
    <a:srgbClr val="FCB9B2"/>
    <a:srgbClr val="7FAD57"/>
    <a:srgbClr val="EBAF49"/>
    <a:srgbClr val="BB444F"/>
    <a:srgbClr val="0049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1549AF-1DE2-40C5-986A-23C04B9CF9B4}" v="30" dt="2026-02-15T20:54:36.2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83" autoAdjust="0"/>
    <p:restoredTop sz="47700" autoAdjust="0"/>
  </p:normalViewPr>
  <p:slideViewPr>
    <p:cSldViewPr snapToGrid="0">
      <p:cViewPr varScale="1">
        <p:scale>
          <a:sx n="44" d="100"/>
          <a:sy n="44" d="100"/>
        </p:scale>
        <p:origin x="256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224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na Rintamäki" userId="aea155ec-b04f-458b-9f3c-d1fd0bc3127b" providerId="ADAL" clId="{EFF7DC4D-27B8-431F-86A0-95D0E336C572}"/>
    <pc:docChg chg="undo custSel addSld delSld modSld sldOrd addSection delSection modSection">
      <pc:chgData name="Minna Rintamäki" userId="aea155ec-b04f-458b-9f3c-d1fd0bc3127b" providerId="ADAL" clId="{EFF7DC4D-27B8-431F-86A0-95D0E336C572}" dt="2026-02-15T20:54:45.936" v="15118" actId="6549"/>
      <pc:docMkLst>
        <pc:docMk/>
      </pc:docMkLst>
      <pc:sldChg chg="modSp mod modNotesTx">
        <pc:chgData name="Minna Rintamäki" userId="aea155ec-b04f-458b-9f3c-d1fd0bc3127b" providerId="ADAL" clId="{EFF7DC4D-27B8-431F-86A0-95D0E336C572}" dt="2026-02-12T07:32:17.457" v="409" actId="6549"/>
        <pc:sldMkLst>
          <pc:docMk/>
          <pc:sldMk cId="3607119218" sldId="261"/>
        </pc:sldMkLst>
        <pc:spChg chg="mod">
          <ac:chgData name="Minna Rintamäki" userId="aea155ec-b04f-458b-9f3c-d1fd0bc3127b" providerId="ADAL" clId="{EFF7DC4D-27B8-431F-86A0-95D0E336C572}" dt="2026-02-12T06:55:56.524" v="86" actId="27636"/>
          <ac:spMkLst>
            <pc:docMk/>
            <pc:sldMk cId="3607119218" sldId="261"/>
            <ac:spMk id="4" creationId="{B15A8BBD-BCC3-B970-CA39-24D3C9750703}"/>
          </ac:spMkLst>
        </pc:spChg>
        <pc:spChg chg="mod">
          <ac:chgData name="Minna Rintamäki" userId="aea155ec-b04f-458b-9f3c-d1fd0bc3127b" providerId="ADAL" clId="{EFF7DC4D-27B8-431F-86A0-95D0E336C572}" dt="2026-02-12T06:56:03.404" v="95" actId="20577"/>
          <ac:spMkLst>
            <pc:docMk/>
            <pc:sldMk cId="3607119218" sldId="261"/>
            <ac:spMk id="5" creationId="{170587BB-834F-0C89-C84C-73F08054CAF9}"/>
          </ac:spMkLst>
        </pc:spChg>
      </pc:sldChg>
      <pc:sldChg chg="addSp delSp modSp mod modClrScheme chgLayout modNotesTx">
        <pc:chgData name="Minna Rintamäki" userId="aea155ec-b04f-458b-9f3c-d1fd0bc3127b" providerId="ADAL" clId="{EFF7DC4D-27B8-431F-86A0-95D0E336C572}" dt="2026-02-15T20:38:40.834" v="14772" actId="6549"/>
        <pc:sldMkLst>
          <pc:docMk/>
          <pc:sldMk cId="2744810296" sldId="262"/>
        </pc:sldMkLst>
        <pc:spChg chg="add mod ord">
          <ac:chgData name="Minna Rintamäki" userId="aea155ec-b04f-458b-9f3c-d1fd0bc3127b" providerId="ADAL" clId="{EFF7DC4D-27B8-431F-86A0-95D0E336C572}" dt="2026-02-12T08:29:19.063" v="1199" actId="14100"/>
          <ac:spMkLst>
            <pc:docMk/>
            <pc:sldMk cId="2744810296" sldId="262"/>
            <ac:spMk id="2" creationId="{9E154A8C-019F-BECD-3C77-3CC42944A524}"/>
          </ac:spMkLst>
        </pc:spChg>
        <pc:spChg chg="mod ord">
          <ac:chgData name="Minna Rintamäki" userId="aea155ec-b04f-458b-9f3c-d1fd0bc3127b" providerId="ADAL" clId="{EFF7DC4D-27B8-431F-86A0-95D0E336C572}" dt="2026-02-12T08:29:12.678" v="1198" actId="700"/>
          <ac:spMkLst>
            <pc:docMk/>
            <pc:sldMk cId="2744810296" sldId="262"/>
            <ac:spMk id="4" creationId="{7A23B514-C1D3-AB7D-4232-D89B0643A9B2}"/>
          </ac:spMkLst>
        </pc:spChg>
        <pc:spChg chg="add mod">
          <ac:chgData name="Minna Rintamäki" userId="aea155ec-b04f-458b-9f3c-d1fd0bc3127b" providerId="ADAL" clId="{EFF7DC4D-27B8-431F-86A0-95D0E336C572}" dt="2026-02-12T07:31:30.116" v="404" actId="1076"/>
          <ac:spMkLst>
            <pc:docMk/>
            <pc:sldMk cId="2744810296" sldId="262"/>
            <ac:spMk id="11" creationId="{539C41D0-234C-74CD-FB9F-44F2DC1268F9}"/>
          </ac:spMkLst>
        </pc:spChg>
        <pc:spChg chg="add mod">
          <ac:chgData name="Minna Rintamäki" userId="aea155ec-b04f-458b-9f3c-d1fd0bc3127b" providerId="ADAL" clId="{EFF7DC4D-27B8-431F-86A0-95D0E336C572}" dt="2026-02-12T07:31:38.878" v="406" actId="403"/>
          <ac:spMkLst>
            <pc:docMk/>
            <pc:sldMk cId="2744810296" sldId="262"/>
            <ac:spMk id="14" creationId="{03EE20AF-C551-E1B9-DDB4-DFC3F70E1BF2}"/>
          </ac:spMkLst>
        </pc:spChg>
        <pc:picChg chg="add mod">
          <ac:chgData name="Minna Rintamäki" userId="aea155ec-b04f-458b-9f3c-d1fd0bc3127b" providerId="ADAL" clId="{EFF7DC4D-27B8-431F-86A0-95D0E336C572}" dt="2026-02-12T07:31:23.206" v="401" actId="1076"/>
          <ac:picMkLst>
            <pc:docMk/>
            <pc:sldMk cId="2744810296" sldId="262"/>
            <ac:picMk id="7" creationId="{2C04232D-7778-6053-344A-DCD599B8A865}"/>
          </ac:picMkLst>
        </pc:picChg>
        <pc:picChg chg="add mod">
          <ac:chgData name="Minna Rintamäki" userId="aea155ec-b04f-458b-9f3c-d1fd0bc3127b" providerId="ADAL" clId="{EFF7DC4D-27B8-431F-86A0-95D0E336C572}" dt="2026-02-12T07:27:22.020" v="345" actId="1076"/>
          <ac:picMkLst>
            <pc:docMk/>
            <pc:sldMk cId="2744810296" sldId="262"/>
            <ac:picMk id="9" creationId="{5FB5C0B4-79C2-3A3E-C6C3-16285DC31ED5}"/>
          </ac:picMkLst>
        </pc:picChg>
      </pc:sldChg>
      <pc:sldChg chg="modSp add del mod setBg">
        <pc:chgData name="Minna Rintamäki" userId="aea155ec-b04f-458b-9f3c-d1fd0bc3127b" providerId="ADAL" clId="{EFF7DC4D-27B8-431F-86A0-95D0E336C572}" dt="2026-02-15T17:49:09.363" v="13347" actId="2696"/>
        <pc:sldMkLst>
          <pc:docMk/>
          <pc:sldMk cId="0" sldId="263"/>
        </pc:sldMkLst>
        <pc:spChg chg="mod">
          <ac:chgData name="Minna Rintamäki" userId="aea155ec-b04f-458b-9f3c-d1fd0bc3127b" providerId="ADAL" clId="{EFF7DC4D-27B8-431F-86A0-95D0E336C572}" dt="2026-02-15T17:43:48.436" v="13337" actId="207"/>
          <ac:spMkLst>
            <pc:docMk/>
            <pc:sldMk cId="0" sldId="263"/>
            <ac:spMk id="2" creationId="{00000000-0000-0000-0000-000000000000}"/>
          </ac:spMkLst>
        </pc:spChg>
        <pc:spChg chg="mod">
          <ac:chgData name="Minna Rintamäki" userId="aea155ec-b04f-458b-9f3c-d1fd0bc3127b" providerId="ADAL" clId="{EFF7DC4D-27B8-431F-86A0-95D0E336C572}" dt="2026-02-15T17:43:55.649" v="13338" actId="207"/>
          <ac:spMkLst>
            <pc:docMk/>
            <pc:sldMk cId="0" sldId="263"/>
            <ac:spMk id="3" creationId="{00000000-0000-0000-0000-000000000000}"/>
          </ac:spMkLst>
        </pc:spChg>
        <pc:spChg chg="mod">
          <ac:chgData name="Minna Rintamäki" userId="aea155ec-b04f-458b-9f3c-d1fd0bc3127b" providerId="ADAL" clId="{EFF7DC4D-27B8-431F-86A0-95D0E336C572}" dt="2026-02-15T17:44:00.006" v="13339" actId="207"/>
          <ac:spMkLst>
            <pc:docMk/>
            <pc:sldMk cId="0" sldId="263"/>
            <ac:spMk id="6" creationId="{00000000-0000-0000-0000-000000000000}"/>
          </ac:spMkLst>
        </pc:spChg>
        <pc:spChg chg="mod">
          <ac:chgData name="Minna Rintamäki" userId="aea155ec-b04f-458b-9f3c-d1fd0bc3127b" providerId="ADAL" clId="{EFF7DC4D-27B8-431F-86A0-95D0E336C572}" dt="2026-02-15T17:44:02.783" v="13340" actId="207"/>
          <ac:spMkLst>
            <pc:docMk/>
            <pc:sldMk cId="0" sldId="263"/>
            <ac:spMk id="7" creationId="{00000000-0000-0000-0000-000000000000}"/>
          </ac:spMkLst>
        </pc:spChg>
      </pc:sldChg>
      <pc:sldChg chg="addSp delSp modSp mod ord modClrScheme chgLayout modNotesTx">
        <pc:chgData name="Minna Rintamäki" userId="aea155ec-b04f-458b-9f3c-d1fd0bc3127b" providerId="ADAL" clId="{EFF7DC4D-27B8-431F-86A0-95D0E336C572}" dt="2026-02-12T17:33:45.132" v="6009"/>
        <pc:sldMkLst>
          <pc:docMk/>
          <pc:sldMk cId="3715712368" sldId="265"/>
        </pc:sldMkLst>
        <pc:spChg chg="mod ord">
          <ac:chgData name="Minna Rintamäki" userId="aea155ec-b04f-458b-9f3c-d1fd0bc3127b" providerId="ADAL" clId="{EFF7DC4D-27B8-431F-86A0-95D0E336C572}" dt="2026-02-12T08:58:55.299" v="2338" actId="26606"/>
          <ac:spMkLst>
            <pc:docMk/>
            <pc:sldMk cId="3715712368" sldId="265"/>
            <ac:spMk id="4" creationId="{FC971100-883E-7408-F942-9E9371A86CBB}"/>
          </ac:spMkLst>
        </pc:spChg>
        <pc:graphicFrameChg chg="add mod ord modGraphic">
          <ac:chgData name="Minna Rintamäki" userId="aea155ec-b04f-458b-9f3c-d1fd0bc3127b" providerId="ADAL" clId="{EFF7DC4D-27B8-431F-86A0-95D0E336C572}" dt="2026-02-12T08:58:55.299" v="2338" actId="26606"/>
          <ac:graphicFrameMkLst>
            <pc:docMk/>
            <pc:sldMk cId="3715712368" sldId="265"/>
            <ac:graphicFrameMk id="7" creationId="{40360B14-B78C-F5B1-1E56-02561AE301E5}"/>
          </ac:graphicFrameMkLst>
        </pc:graphicFrameChg>
      </pc:sldChg>
      <pc:sldChg chg="addSp delSp modSp mod ord modClrScheme chgLayout modNotesTx">
        <pc:chgData name="Minna Rintamäki" userId="aea155ec-b04f-458b-9f3c-d1fd0bc3127b" providerId="ADAL" clId="{EFF7DC4D-27B8-431F-86A0-95D0E336C572}" dt="2026-02-15T20:44:43.094" v="14937" actId="6549"/>
        <pc:sldMkLst>
          <pc:docMk/>
          <pc:sldMk cId="94287865" sldId="266"/>
        </pc:sldMkLst>
        <pc:spChg chg="mod ord">
          <ac:chgData name="Minna Rintamäki" userId="aea155ec-b04f-458b-9f3c-d1fd0bc3127b" providerId="ADAL" clId="{EFF7DC4D-27B8-431F-86A0-95D0E336C572}" dt="2026-02-12T10:22:03.102" v="3083" actId="403"/>
          <ac:spMkLst>
            <pc:docMk/>
            <pc:sldMk cId="94287865" sldId="266"/>
            <ac:spMk id="4" creationId="{1A6224E3-C9F8-D827-B174-5A620898C39A}"/>
          </ac:spMkLst>
        </pc:spChg>
        <pc:spChg chg="mod ord">
          <ac:chgData name="Minna Rintamäki" userId="aea155ec-b04f-458b-9f3c-d1fd0bc3127b" providerId="ADAL" clId="{EFF7DC4D-27B8-431F-86A0-95D0E336C572}" dt="2026-02-12T13:11:22.947" v="3777" actId="27636"/>
          <ac:spMkLst>
            <pc:docMk/>
            <pc:sldMk cId="94287865" sldId="266"/>
            <ac:spMk id="5" creationId="{80841ED0-39F2-48BC-3BF9-123A870C7822}"/>
          </ac:spMkLst>
        </pc:spChg>
        <pc:picChg chg="add mod">
          <ac:chgData name="Minna Rintamäki" userId="aea155ec-b04f-458b-9f3c-d1fd0bc3127b" providerId="ADAL" clId="{EFF7DC4D-27B8-431F-86A0-95D0E336C572}" dt="2026-02-12T10:21:56.370" v="3081" actId="26606"/>
          <ac:picMkLst>
            <pc:docMk/>
            <pc:sldMk cId="94287865" sldId="266"/>
            <ac:picMk id="6" creationId="{9CC96E50-FD96-7949-98B0-731ECD3A3E2F}"/>
          </ac:picMkLst>
        </pc:picChg>
      </pc:sldChg>
      <pc:sldChg chg="addSp delSp modSp new mod modClrScheme modShow chgLayout modNotesTx">
        <pc:chgData name="Minna Rintamäki" userId="aea155ec-b04f-458b-9f3c-d1fd0bc3127b" providerId="ADAL" clId="{EFF7DC4D-27B8-431F-86A0-95D0E336C572}" dt="2026-02-15T20:45:40.957" v="14938" actId="729"/>
        <pc:sldMkLst>
          <pc:docMk/>
          <pc:sldMk cId="692164355" sldId="268"/>
        </pc:sldMkLst>
        <pc:spChg chg="mod ord">
          <ac:chgData name="Minna Rintamäki" userId="aea155ec-b04f-458b-9f3c-d1fd0bc3127b" providerId="ADAL" clId="{EFF7DC4D-27B8-431F-86A0-95D0E336C572}" dt="2026-02-12T08:28:31.427" v="1190" actId="700"/>
          <ac:spMkLst>
            <pc:docMk/>
            <pc:sldMk cId="692164355" sldId="268"/>
            <ac:spMk id="2" creationId="{C453D7DD-DA99-C1F0-5455-E4A7CB258115}"/>
          </ac:spMkLst>
        </pc:spChg>
        <pc:spChg chg="add mod ord">
          <ac:chgData name="Minna Rintamäki" userId="aea155ec-b04f-458b-9f3c-d1fd0bc3127b" providerId="ADAL" clId="{EFF7DC4D-27B8-431F-86A0-95D0E336C572}" dt="2026-02-15T17:16:03.436" v="13294" actId="1076"/>
          <ac:spMkLst>
            <pc:docMk/>
            <pc:sldMk cId="692164355" sldId="268"/>
            <ac:spMk id="7" creationId="{38A27AC6-81A6-56CD-5610-FDFE5A8DD12E}"/>
          </ac:spMkLst>
        </pc:spChg>
        <pc:spChg chg="add mod">
          <ac:chgData name="Minna Rintamäki" userId="aea155ec-b04f-458b-9f3c-d1fd0bc3127b" providerId="ADAL" clId="{EFF7DC4D-27B8-431F-86A0-95D0E336C572}" dt="2026-02-12T08:04:26.513" v="700"/>
          <ac:spMkLst>
            <pc:docMk/>
            <pc:sldMk cId="692164355" sldId="268"/>
            <ac:spMk id="10" creationId="{280B54B3-3421-A623-A40C-65D3B4065461}"/>
          </ac:spMkLst>
        </pc:spChg>
        <pc:spChg chg="add mod">
          <ac:chgData name="Minna Rintamäki" userId="aea155ec-b04f-458b-9f3c-d1fd0bc3127b" providerId="ADAL" clId="{EFF7DC4D-27B8-431F-86A0-95D0E336C572}" dt="2026-02-12T08:04:38.774" v="704" actId="122"/>
          <ac:spMkLst>
            <pc:docMk/>
            <pc:sldMk cId="692164355" sldId="268"/>
            <ac:spMk id="11" creationId="{BF40BECD-C352-07B9-4E01-22314259EB9E}"/>
          </ac:spMkLst>
        </pc:spChg>
        <pc:grpChg chg="add mod">
          <ac:chgData name="Minna Rintamäki" userId="aea155ec-b04f-458b-9f3c-d1fd0bc3127b" providerId="ADAL" clId="{EFF7DC4D-27B8-431F-86A0-95D0E336C572}" dt="2026-02-12T08:29:02.169" v="1197" actId="1076"/>
          <ac:grpSpMkLst>
            <pc:docMk/>
            <pc:sldMk cId="692164355" sldId="268"/>
            <ac:grpSpMk id="8" creationId="{9157272A-3A2C-63E0-5F89-7485D3C0A83A}"/>
          </ac:grpSpMkLst>
        </pc:grpChg>
        <pc:graphicFrameChg chg="add mod ord modGraphic">
          <ac:chgData name="Minna Rintamäki" userId="aea155ec-b04f-458b-9f3c-d1fd0bc3127b" providerId="ADAL" clId="{EFF7DC4D-27B8-431F-86A0-95D0E336C572}" dt="2026-02-12T08:28:58.214" v="1196" actId="1076"/>
          <ac:graphicFrameMkLst>
            <pc:docMk/>
            <pc:sldMk cId="692164355" sldId="268"/>
            <ac:graphicFrameMk id="9" creationId="{B8563DC2-982E-B0E6-9100-FFEA3304BE9F}"/>
          </ac:graphicFrameMkLst>
        </pc:graphicFrameChg>
        <pc:picChg chg="add mod">
          <ac:chgData name="Minna Rintamäki" userId="aea155ec-b04f-458b-9f3c-d1fd0bc3127b" providerId="ADAL" clId="{EFF7DC4D-27B8-431F-86A0-95D0E336C572}" dt="2026-02-12T10:08:58.262" v="2668" actId="1440"/>
          <ac:picMkLst>
            <pc:docMk/>
            <pc:sldMk cId="692164355" sldId="268"/>
            <ac:picMk id="17" creationId="{281A0197-B9A9-8B98-BD06-8F9CC6F68987}"/>
          </ac:picMkLst>
        </pc:picChg>
      </pc:sldChg>
      <pc:sldChg chg="addSp delSp modSp new mod ord modClrScheme chgLayout modNotesTx">
        <pc:chgData name="Minna Rintamäki" userId="aea155ec-b04f-458b-9f3c-d1fd0bc3127b" providerId="ADAL" clId="{EFF7DC4D-27B8-431F-86A0-95D0E336C572}" dt="2026-02-15T20:47:13.838" v="15002" actId="113"/>
        <pc:sldMkLst>
          <pc:docMk/>
          <pc:sldMk cId="4006140246" sldId="270"/>
        </pc:sldMkLst>
        <pc:spChg chg="add mod ord">
          <ac:chgData name="Minna Rintamäki" userId="aea155ec-b04f-458b-9f3c-d1fd0bc3127b" providerId="ADAL" clId="{EFF7DC4D-27B8-431F-86A0-95D0E336C572}" dt="2026-02-12T08:41:03.700" v="1987" actId="700"/>
          <ac:spMkLst>
            <pc:docMk/>
            <pc:sldMk cId="4006140246" sldId="270"/>
            <ac:spMk id="5" creationId="{0D4EAB44-5009-7A4B-FDA1-3D1B78B46C2D}"/>
          </ac:spMkLst>
        </pc:spChg>
        <pc:spChg chg="add mod">
          <ac:chgData name="Minna Rintamäki" userId="aea155ec-b04f-458b-9f3c-d1fd0bc3127b" providerId="ADAL" clId="{EFF7DC4D-27B8-431F-86A0-95D0E336C572}" dt="2026-02-12T08:20:45.366" v="1112" actId="1076"/>
          <ac:spMkLst>
            <pc:docMk/>
            <pc:sldMk cId="4006140246" sldId="270"/>
            <ac:spMk id="13" creationId="{E37B2A6B-7499-A554-BEFA-30D71A6459E4}"/>
          </ac:spMkLst>
        </pc:spChg>
        <pc:spChg chg="add mod ord">
          <ac:chgData name="Minna Rintamäki" userId="aea155ec-b04f-458b-9f3c-d1fd0bc3127b" providerId="ADAL" clId="{EFF7DC4D-27B8-431F-86A0-95D0E336C572}" dt="2026-02-12T08:41:23.245" v="1994" actId="1076"/>
          <ac:spMkLst>
            <pc:docMk/>
            <pc:sldMk cId="4006140246" sldId="270"/>
            <ac:spMk id="17" creationId="{9972C32B-9537-38B7-4EDF-8F769EADACAB}"/>
          </ac:spMkLst>
        </pc:spChg>
        <pc:spChg chg="add mod">
          <ac:chgData name="Minna Rintamäki" userId="aea155ec-b04f-458b-9f3c-d1fd0bc3127b" providerId="ADAL" clId="{EFF7DC4D-27B8-431F-86A0-95D0E336C572}" dt="2026-02-12T08:24:10.104" v="1160" actId="207"/>
          <ac:spMkLst>
            <pc:docMk/>
            <pc:sldMk cId="4006140246" sldId="270"/>
            <ac:spMk id="18" creationId="{5DC227B7-8E41-684A-BA5E-EDE0EDD74FD5}"/>
          </ac:spMkLst>
        </pc:spChg>
        <pc:picChg chg="add mod">
          <ac:chgData name="Minna Rintamäki" userId="aea155ec-b04f-458b-9f3c-d1fd0bc3127b" providerId="ADAL" clId="{EFF7DC4D-27B8-431F-86A0-95D0E336C572}" dt="2026-02-12T08:20:40.100" v="1109" actId="1076"/>
          <ac:picMkLst>
            <pc:docMk/>
            <pc:sldMk cId="4006140246" sldId="270"/>
            <ac:picMk id="8" creationId="{A80E56C7-C417-371F-45C4-E9C837840B4B}"/>
          </ac:picMkLst>
        </pc:picChg>
        <pc:picChg chg="add mod modCrop">
          <ac:chgData name="Minna Rintamäki" userId="aea155ec-b04f-458b-9f3c-d1fd0bc3127b" providerId="ADAL" clId="{EFF7DC4D-27B8-431F-86A0-95D0E336C572}" dt="2026-02-12T08:20:41.342" v="1110" actId="1076"/>
          <ac:picMkLst>
            <pc:docMk/>
            <pc:sldMk cId="4006140246" sldId="270"/>
            <ac:picMk id="10" creationId="{B6B954DE-250D-DEB9-BACA-4BF5A9DC109C}"/>
          </ac:picMkLst>
        </pc:picChg>
        <pc:picChg chg="add mod">
          <ac:chgData name="Minna Rintamäki" userId="aea155ec-b04f-458b-9f3c-d1fd0bc3127b" providerId="ADAL" clId="{EFF7DC4D-27B8-431F-86A0-95D0E336C572}" dt="2026-02-12T08:20:43.183" v="1111" actId="1076"/>
          <ac:picMkLst>
            <pc:docMk/>
            <pc:sldMk cId="4006140246" sldId="270"/>
            <ac:picMk id="12" creationId="{9123033C-E39E-019B-E97C-1E805398ECC4}"/>
          </ac:picMkLst>
        </pc:picChg>
      </pc:sldChg>
      <pc:sldChg chg="addSp delSp modSp new mod ord modClrScheme modShow chgLayout">
        <pc:chgData name="Minna Rintamäki" userId="aea155ec-b04f-458b-9f3c-d1fd0bc3127b" providerId="ADAL" clId="{EFF7DC4D-27B8-431F-86A0-95D0E336C572}" dt="2026-02-15T17:49:03.133" v="13346" actId="729"/>
        <pc:sldMkLst>
          <pc:docMk/>
          <pc:sldMk cId="443134566" sldId="271"/>
        </pc:sldMkLst>
        <pc:spChg chg="add mod ord">
          <ac:chgData name="Minna Rintamäki" userId="aea155ec-b04f-458b-9f3c-d1fd0bc3127b" providerId="ADAL" clId="{EFF7DC4D-27B8-431F-86A0-95D0E336C572}" dt="2026-02-12T16:27:32.871" v="5705" actId="700"/>
          <ac:spMkLst>
            <pc:docMk/>
            <pc:sldMk cId="443134566" sldId="271"/>
            <ac:spMk id="7" creationId="{4C1FEDED-98F8-6FC4-1320-39558606A26E}"/>
          </ac:spMkLst>
        </pc:spChg>
        <pc:spChg chg="add mod ord">
          <ac:chgData name="Minna Rintamäki" userId="aea155ec-b04f-458b-9f3c-d1fd0bc3127b" providerId="ADAL" clId="{EFF7DC4D-27B8-431F-86A0-95D0E336C572}" dt="2026-02-12T16:27:32.871" v="5705" actId="700"/>
          <ac:spMkLst>
            <pc:docMk/>
            <pc:sldMk cId="443134566" sldId="271"/>
            <ac:spMk id="8" creationId="{5E6CB1A6-FF17-9E6C-6109-558D85137360}"/>
          </ac:spMkLst>
        </pc:spChg>
        <pc:picChg chg="add mod modCrop">
          <ac:chgData name="Minna Rintamäki" userId="aea155ec-b04f-458b-9f3c-d1fd0bc3127b" providerId="ADAL" clId="{EFF7DC4D-27B8-431F-86A0-95D0E336C572}" dt="2026-02-12T17:55:15.904" v="6995" actId="732"/>
          <ac:picMkLst>
            <pc:docMk/>
            <pc:sldMk cId="443134566" sldId="271"/>
            <ac:picMk id="12" creationId="{C9D9D3FA-0E7B-5827-C679-D5CC271F25BA}"/>
          </ac:picMkLst>
        </pc:picChg>
      </pc:sldChg>
      <pc:sldChg chg="addSp delSp modSp new mod modClrScheme chgLayout modNotesTx">
        <pc:chgData name="Minna Rintamäki" userId="aea155ec-b04f-458b-9f3c-d1fd0bc3127b" providerId="ADAL" clId="{EFF7DC4D-27B8-431F-86A0-95D0E336C572}" dt="2026-02-15T20:39:32.693" v="14788" actId="6549"/>
        <pc:sldMkLst>
          <pc:docMk/>
          <pc:sldMk cId="3226005634" sldId="272"/>
        </pc:sldMkLst>
        <pc:spChg chg="mod">
          <ac:chgData name="Minna Rintamäki" userId="aea155ec-b04f-458b-9f3c-d1fd0bc3127b" providerId="ADAL" clId="{EFF7DC4D-27B8-431F-86A0-95D0E336C572}" dt="2026-02-12T15:52:32.110" v="5433" actId="403"/>
          <ac:spMkLst>
            <pc:docMk/>
            <pc:sldMk cId="3226005634" sldId="272"/>
            <ac:spMk id="2" creationId="{4EB2B243-799E-C0C1-1DE0-A667F8E6FE52}"/>
          </ac:spMkLst>
        </pc:spChg>
        <pc:graphicFrameChg chg="add mod modGraphic">
          <ac:chgData name="Minna Rintamäki" userId="aea155ec-b04f-458b-9f3c-d1fd0bc3127b" providerId="ADAL" clId="{EFF7DC4D-27B8-431F-86A0-95D0E336C572}" dt="2026-02-15T20:39:21.600" v="14787" actId="20577"/>
          <ac:graphicFrameMkLst>
            <pc:docMk/>
            <pc:sldMk cId="3226005634" sldId="272"/>
            <ac:graphicFrameMk id="6" creationId="{DB278A5B-CEA6-F1B0-3D65-0B61ABE955C7}"/>
          </ac:graphicFrameMkLst>
        </pc:graphicFrameChg>
        <pc:picChg chg="add mod">
          <ac:chgData name="Minna Rintamäki" userId="aea155ec-b04f-458b-9f3c-d1fd0bc3127b" providerId="ADAL" clId="{EFF7DC4D-27B8-431F-86A0-95D0E336C572}" dt="2026-02-12T16:26:15.483" v="5698"/>
          <ac:picMkLst>
            <pc:docMk/>
            <pc:sldMk cId="3226005634" sldId="272"/>
            <ac:picMk id="7" creationId="{69B91073-A254-2C91-B66D-1BBA2CD673FB}"/>
          </ac:picMkLst>
        </pc:picChg>
      </pc:sldChg>
      <pc:sldChg chg="addSp delSp modSp new mod ord modClrScheme chgLayout modNotesTx">
        <pc:chgData name="Minna Rintamäki" userId="aea155ec-b04f-458b-9f3c-d1fd0bc3127b" providerId="ADAL" clId="{EFF7DC4D-27B8-431F-86A0-95D0E336C572}" dt="2026-02-15T20:49:50.679" v="15100" actId="20577"/>
        <pc:sldMkLst>
          <pc:docMk/>
          <pc:sldMk cId="460683907" sldId="273"/>
        </pc:sldMkLst>
        <pc:spChg chg="mod ord">
          <ac:chgData name="Minna Rintamäki" userId="aea155ec-b04f-458b-9f3c-d1fd0bc3127b" providerId="ADAL" clId="{EFF7DC4D-27B8-431F-86A0-95D0E336C572}" dt="2026-02-12T17:53:29.842" v="6988" actId="700"/>
          <ac:spMkLst>
            <pc:docMk/>
            <pc:sldMk cId="460683907" sldId="273"/>
            <ac:spMk id="2" creationId="{2EB381A7-4661-5A44-14CC-3D33ED90B1B2}"/>
          </ac:spMkLst>
        </pc:spChg>
        <pc:picChg chg="add mod">
          <ac:chgData name="Minna Rintamäki" userId="aea155ec-b04f-458b-9f3c-d1fd0bc3127b" providerId="ADAL" clId="{EFF7DC4D-27B8-431F-86A0-95D0E336C572}" dt="2026-02-12T16:28:16.048" v="5710" actId="1076"/>
          <ac:picMkLst>
            <pc:docMk/>
            <pc:sldMk cId="460683907" sldId="273"/>
            <ac:picMk id="9" creationId="{CFE3DEAC-C35F-1E7E-7D11-D1E6E5513465}"/>
          </ac:picMkLst>
        </pc:picChg>
      </pc:sldChg>
      <pc:sldChg chg="addSp delSp modSp new mod modClrScheme chgLayout modNotesTx">
        <pc:chgData name="Minna Rintamäki" userId="aea155ec-b04f-458b-9f3c-d1fd0bc3127b" providerId="ADAL" clId="{EFF7DC4D-27B8-431F-86A0-95D0E336C572}" dt="2026-02-12T16:26:50.187" v="5702"/>
        <pc:sldMkLst>
          <pc:docMk/>
          <pc:sldMk cId="2996497546" sldId="275"/>
        </pc:sldMkLst>
        <pc:spChg chg="mod ord">
          <ac:chgData name="Minna Rintamäki" userId="aea155ec-b04f-458b-9f3c-d1fd0bc3127b" providerId="ADAL" clId="{EFF7DC4D-27B8-431F-86A0-95D0E336C572}" dt="2026-02-12T15:38:32.249" v="5265" actId="20577"/>
          <ac:spMkLst>
            <pc:docMk/>
            <pc:sldMk cId="2996497546" sldId="275"/>
            <ac:spMk id="2" creationId="{19FABEFB-DD97-E468-B971-D813D90E563A}"/>
          </ac:spMkLst>
        </pc:spChg>
        <pc:graphicFrameChg chg="add mod modGraphic">
          <ac:chgData name="Minna Rintamäki" userId="aea155ec-b04f-458b-9f3c-d1fd0bc3127b" providerId="ADAL" clId="{EFF7DC4D-27B8-431F-86A0-95D0E336C572}" dt="2026-02-12T15:46:56.694" v="5376" actId="404"/>
          <ac:graphicFrameMkLst>
            <pc:docMk/>
            <pc:sldMk cId="2996497546" sldId="275"/>
            <ac:graphicFrameMk id="6" creationId="{FCDB1403-6CEB-4A93-6312-4C85A8ECEEBC}"/>
          </ac:graphicFrameMkLst>
        </pc:graphicFrameChg>
        <pc:picChg chg="add mod">
          <ac:chgData name="Minna Rintamäki" userId="aea155ec-b04f-458b-9f3c-d1fd0bc3127b" providerId="ADAL" clId="{EFF7DC4D-27B8-431F-86A0-95D0E336C572}" dt="2026-02-12T15:39:21.215" v="5277" actId="14100"/>
          <ac:picMkLst>
            <pc:docMk/>
            <pc:sldMk cId="2996497546" sldId="275"/>
            <ac:picMk id="7" creationId="{32284A75-D7A0-5C5B-6AC7-AFE1122110DD}"/>
          </ac:picMkLst>
        </pc:picChg>
        <pc:picChg chg="add mod">
          <ac:chgData name="Minna Rintamäki" userId="aea155ec-b04f-458b-9f3c-d1fd0bc3127b" providerId="ADAL" clId="{EFF7DC4D-27B8-431F-86A0-95D0E336C572}" dt="2026-02-12T15:39:46.169" v="5279" actId="1076"/>
          <ac:picMkLst>
            <pc:docMk/>
            <pc:sldMk cId="2996497546" sldId="275"/>
            <ac:picMk id="9" creationId="{2C2B0F7E-652A-7F84-9D24-254100C370F0}"/>
          </ac:picMkLst>
        </pc:picChg>
        <pc:picChg chg="add mod">
          <ac:chgData name="Minna Rintamäki" userId="aea155ec-b04f-458b-9f3c-d1fd0bc3127b" providerId="ADAL" clId="{EFF7DC4D-27B8-431F-86A0-95D0E336C572}" dt="2026-02-12T16:26:50.187" v="5702"/>
          <ac:picMkLst>
            <pc:docMk/>
            <pc:sldMk cId="2996497546" sldId="275"/>
            <ac:picMk id="12" creationId="{CB8F61F1-CE8A-1A08-9CA0-D6B3793B2CB3}"/>
          </ac:picMkLst>
        </pc:picChg>
      </pc:sldChg>
      <pc:sldChg chg="addSp delSp modSp new mod ord modClrScheme chgLayout modNotesTx">
        <pc:chgData name="Minna Rintamäki" userId="aea155ec-b04f-458b-9f3c-d1fd0bc3127b" providerId="ADAL" clId="{EFF7DC4D-27B8-431F-86A0-95D0E336C572}" dt="2026-02-15T20:47:52.924" v="15009" actId="113"/>
        <pc:sldMkLst>
          <pc:docMk/>
          <pc:sldMk cId="2244098520" sldId="276"/>
        </pc:sldMkLst>
        <pc:picChg chg="add mod">
          <ac:chgData name="Minna Rintamäki" userId="aea155ec-b04f-458b-9f3c-d1fd0bc3127b" providerId="ADAL" clId="{EFF7DC4D-27B8-431F-86A0-95D0E336C572}" dt="2026-02-12T17:50:10.371" v="6970" actId="1076"/>
          <ac:picMkLst>
            <pc:docMk/>
            <pc:sldMk cId="2244098520" sldId="276"/>
            <ac:picMk id="11" creationId="{85368853-0855-5B3A-AF76-399FF7E93735}"/>
          </ac:picMkLst>
        </pc:picChg>
      </pc:sldChg>
      <pc:sldChg chg="modSp add del mod ord modShow modNotesTx">
        <pc:chgData name="Minna Rintamäki" userId="aea155ec-b04f-458b-9f3c-d1fd0bc3127b" providerId="ADAL" clId="{EFF7DC4D-27B8-431F-86A0-95D0E336C572}" dt="2026-02-15T16:30:58.692" v="13292"/>
        <pc:sldMkLst>
          <pc:docMk/>
          <pc:sldMk cId="1868757053" sldId="277"/>
        </pc:sldMkLst>
        <pc:spChg chg="mod">
          <ac:chgData name="Minna Rintamäki" userId="aea155ec-b04f-458b-9f3c-d1fd0bc3127b" providerId="ADAL" clId="{EFF7DC4D-27B8-431F-86A0-95D0E336C572}" dt="2026-02-12T17:51:33.397" v="6985" actId="113"/>
          <ac:spMkLst>
            <pc:docMk/>
            <pc:sldMk cId="1868757053" sldId="277"/>
            <ac:spMk id="3" creationId="{F27F94DD-BD8A-578E-6103-944B48F0FD45}"/>
          </ac:spMkLst>
        </pc:spChg>
      </pc:sldChg>
      <pc:sldChg chg="addSp delSp modSp new mod modClrScheme chgLayout modNotesTx">
        <pc:chgData name="Minna Rintamäki" userId="aea155ec-b04f-458b-9f3c-d1fd0bc3127b" providerId="ADAL" clId="{EFF7DC4D-27B8-431F-86A0-95D0E336C572}" dt="2026-02-15T20:52:34.273" v="15113" actId="113"/>
        <pc:sldMkLst>
          <pc:docMk/>
          <pc:sldMk cId="1970962365" sldId="279"/>
        </pc:sldMkLst>
        <pc:spChg chg="add mod ord">
          <ac:chgData name="Minna Rintamäki" userId="aea155ec-b04f-458b-9f3c-d1fd0bc3127b" providerId="ADAL" clId="{EFF7DC4D-27B8-431F-86A0-95D0E336C572}" dt="2026-02-12T18:50:19.183" v="9188" actId="20577"/>
          <ac:spMkLst>
            <pc:docMk/>
            <pc:sldMk cId="1970962365" sldId="279"/>
            <ac:spMk id="12" creationId="{08131A6D-DDEE-97AD-52D9-8045849AB46C}"/>
          </ac:spMkLst>
        </pc:spChg>
        <pc:spChg chg="add mod">
          <ac:chgData name="Minna Rintamäki" userId="aea155ec-b04f-458b-9f3c-d1fd0bc3127b" providerId="ADAL" clId="{EFF7DC4D-27B8-431F-86A0-95D0E336C572}" dt="2026-02-12T18:51:34.603" v="9235" actId="1076"/>
          <ac:spMkLst>
            <pc:docMk/>
            <pc:sldMk cId="1970962365" sldId="279"/>
            <ac:spMk id="18" creationId="{A8AC2ADF-2EED-DDE3-A5CE-701999962405}"/>
          </ac:spMkLst>
        </pc:spChg>
        <pc:spChg chg="add mod">
          <ac:chgData name="Minna Rintamäki" userId="aea155ec-b04f-458b-9f3c-d1fd0bc3127b" providerId="ADAL" clId="{EFF7DC4D-27B8-431F-86A0-95D0E336C572}" dt="2026-02-12T18:52:24.315" v="9273" actId="1076"/>
          <ac:spMkLst>
            <pc:docMk/>
            <pc:sldMk cId="1970962365" sldId="279"/>
            <ac:spMk id="19" creationId="{F4522CA9-8113-6492-4EFD-A3E68DC024DA}"/>
          </ac:spMkLst>
        </pc:spChg>
        <pc:spChg chg="add mod">
          <ac:chgData name="Minna Rintamäki" userId="aea155ec-b04f-458b-9f3c-d1fd0bc3127b" providerId="ADAL" clId="{EFF7DC4D-27B8-431F-86A0-95D0E336C572}" dt="2026-02-12T18:49:41.656" v="9164" actId="27636"/>
          <ac:spMkLst>
            <pc:docMk/>
            <pc:sldMk cId="1970962365" sldId="279"/>
            <ac:spMk id="21" creationId="{A1686B83-59AF-18B0-EA1A-B2985A2AB4B3}"/>
          </ac:spMkLst>
        </pc:spChg>
        <pc:picChg chg="add mod ord">
          <ac:chgData name="Minna Rintamäki" userId="aea155ec-b04f-458b-9f3c-d1fd0bc3127b" providerId="ADAL" clId="{EFF7DC4D-27B8-431F-86A0-95D0E336C572}" dt="2026-02-12T18:52:36.377" v="9274" actId="1076"/>
          <ac:picMkLst>
            <pc:docMk/>
            <pc:sldMk cId="1970962365" sldId="279"/>
            <ac:picMk id="11" creationId="{BD95651E-F8DA-C603-2B5E-47BBB1823C46}"/>
          </ac:picMkLst>
        </pc:picChg>
      </pc:sldChg>
      <pc:sldChg chg="addSp delSp modSp add mod modClrScheme chgLayout modNotesTx">
        <pc:chgData name="Minna Rintamäki" userId="aea155ec-b04f-458b-9f3c-d1fd0bc3127b" providerId="ADAL" clId="{EFF7DC4D-27B8-431F-86A0-95D0E336C572}" dt="2026-02-15T20:52:04.623" v="15110" actId="20577"/>
        <pc:sldMkLst>
          <pc:docMk/>
          <pc:sldMk cId="4124537395" sldId="280"/>
        </pc:sldMkLst>
        <pc:spChg chg="mod ord">
          <ac:chgData name="Minna Rintamäki" userId="aea155ec-b04f-458b-9f3c-d1fd0bc3127b" providerId="ADAL" clId="{EFF7DC4D-27B8-431F-86A0-95D0E336C572}" dt="2026-02-12T18:53:32.976" v="9292" actId="700"/>
          <ac:spMkLst>
            <pc:docMk/>
            <pc:sldMk cId="4124537395" sldId="280"/>
            <ac:spMk id="2" creationId="{B9371F17-913A-9CA5-06FE-73D8D5E6151A}"/>
          </ac:spMkLst>
        </pc:spChg>
        <pc:spChg chg="add mod">
          <ac:chgData name="Minna Rintamäki" userId="aea155ec-b04f-458b-9f3c-d1fd0bc3127b" providerId="ADAL" clId="{EFF7DC4D-27B8-431F-86A0-95D0E336C572}" dt="2026-02-13T10:53:52.759" v="10256" actId="113"/>
          <ac:spMkLst>
            <pc:docMk/>
            <pc:sldMk cId="4124537395" sldId="280"/>
            <ac:spMk id="14" creationId="{1FD0A421-DFA9-A0C1-CD9B-5D3C853726A8}"/>
          </ac:spMkLst>
        </pc:spChg>
        <pc:picChg chg="add mod">
          <ac:chgData name="Minna Rintamäki" userId="aea155ec-b04f-458b-9f3c-d1fd0bc3127b" providerId="ADAL" clId="{EFF7DC4D-27B8-431F-86A0-95D0E336C572}" dt="2026-02-13T10:59:17.069" v="10271" actId="14100"/>
          <ac:picMkLst>
            <pc:docMk/>
            <pc:sldMk cId="4124537395" sldId="280"/>
            <ac:picMk id="18" creationId="{E2AAD296-67E8-578C-3CB7-C1681E1BBC6F}"/>
          </ac:picMkLst>
        </pc:picChg>
      </pc:sldChg>
      <pc:sldChg chg="addSp delSp modSp new mod modNotesTx">
        <pc:chgData name="Minna Rintamäki" userId="aea155ec-b04f-458b-9f3c-d1fd0bc3127b" providerId="ADAL" clId="{EFF7DC4D-27B8-431F-86A0-95D0E336C572}" dt="2026-02-13T09:53:06.897" v="9463" actId="20577"/>
        <pc:sldMkLst>
          <pc:docMk/>
          <pc:sldMk cId="303140074" sldId="281"/>
        </pc:sldMkLst>
        <pc:spChg chg="mod">
          <ac:chgData name="Minna Rintamäki" userId="aea155ec-b04f-458b-9f3c-d1fd0bc3127b" providerId="ADAL" clId="{EFF7DC4D-27B8-431F-86A0-95D0E336C572}" dt="2026-02-12T19:09:42.293" v="9339" actId="20577"/>
          <ac:spMkLst>
            <pc:docMk/>
            <pc:sldMk cId="303140074" sldId="281"/>
            <ac:spMk id="2" creationId="{37FBDE35-50D2-9888-0181-0115135E9F95}"/>
          </ac:spMkLst>
        </pc:spChg>
        <pc:spChg chg="mod">
          <ac:chgData name="Minna Rintamäki" userId="aea155ec-b04f-458b-9f3c-d1fd0bc3127b" providerId="ADAL" clId="{EFF7DC4D-27B8-431F-86A0-95D0E336C572}" dt="2026-02-13T09:53:06.897" v="9463" actId="20577"/>
          <ac:spMkLst>
            <pc:docMk/>
            <pc:sldMk cId="303140074" sldId="281"/>
            <ac:spMk id="4" creationId="{A65DD76B-F585-95A3-5CD7-B3D349DFA3B1}"/>
          </ac:spMkLst>
        </pc:spChg>
        <pc:spChg chg="add mod">
          <ac:chgData name="Minna Rintamäki" userId="aea155ec-b04f-458b-9f3c-d1fd0bc3127b" providerId="ADAL" clId="{EFF7DC4D-27B8-431F-86A0-95D0E336C572}" dt="2026-02-13T09:52:30.137" v="9462" actId="113"/>
          <ac:spMkLst>
            <pc:docMk/>
            <pc:sldMk cId="303140074" sldId="281"/>
            <ac:spMk id="14" creationId="{62D21F10-2FA9-F681-837F-B17826E68C4B}"/>
          </ac:spMkLst>
        </pc:spChg>
        <pc:picChg chg="add mod">
          <ac:chgData name="Minna Rintamäki" userId="aea155ec-b04f-458b-9f3c-d1fd0bc3127b" providerId="ADAL" clId="{EFF7DC4D-27B8-431F-86A0-95D0E336C572}" dt="2026-02-12T19:25:31.629" v="9398" actId="1076"/>
          <ac:picMkLst>
            <pc:docMk/>
            <pc:sldMk cId="303140074" sldId="281"/>
            <ac:picMk id="10" creationId="{51AA5B80-BBD6-7C45-E5A5-27B46BC658A3}"/>
          </ac:picMkLst>
        </pc:picChg>
        <pc:picChg chg="add mod">
          <ac:chgData name="Minna Rintamäki" userId="aea155ec-b04f-458b-9f3c-d1fd0bc3127b" providerId="ADAL" clId="{EFF7DC4D-27B8-431F-86A0-95D0E336C572}" dt="2026-02-12T19:24:03.163" v="9379" actId="1440"/>
          <ac:picMkLst>
            <pc:docMk/>
            <pc:sldMk cId="303140074" sldId="281"/>
            <ac:picMk id="12" creationId="{C846F9FD-1565-F5B8-D4BA-60345860AEE2}"/>
          </ac:picMkLst>
        </pc:picChg>
      </pc:sldChg>
      <pc:sldChg chg="addSp delSp modSp new mod modNotesTx">
        <pc:chgData name="Minna Rintamäki" userId="aea155ec-b04f-458b-9f3c-d1fd0bc3127b" providerId="ADAL" clId="{EFF7DC4D-27B8-431F-86A0-95D0E336C572}" dt="2026-02-15T20:53:17.791" v="15115" actId="20577"/>
        <pc:sldMkLst>
          <pc:docMk/>
          <pc:sldMk cId="3630170240" sldId="282"/>
        </pc:sldMkLst>
        <pc:spChg chg="mod">
          <ac:chgData name="Minna Rintamäki" userId="aea155ec-b04f-458b-9f3c-d1fd0bc3127b" providerId="ADAL" clId="{EFF7DC4D-27B8-431F-86A0-95D0E336C572}" dt="2026-02-13T10:09:56.604" v="9659" actId="403"/>
          <ac:spMkLst>
            <pc:docMk/>
            <pc:sldMk cId="3630170240" sldId="282"/>
            <ac:spMk id="2" creationId="{0798C073-6213-B985-1F9D-F42BE1B563DA}"/>
          </ac:spMkLst>
        </pc:spChg>
        <pc:spChg chg="mod">
          <ac:chgData name="Minna Rintamäki" userId="aea155ec-b04f-458b-9f3c-d1fd0bc3127b" providerId="ADAL" clId="{EFF7DC4D-27B8-431F-86A0-95D0E336C572}" dt="2026-02-13T10:15:35.093" v="9857" actId="20577"/>
          <ac:spMkLst>
            <pc:docMk/>
            <pc:sldMk cId="3630170240" sldId="282"/>
            <ac:spMk id="4" creationId="{93C17D4F-F09B-5C31-2621-E384045B6EC0}"/>
          </ac:spMkLst>
        </pc:spChg>
        <pc:picChg chg="add mod">
          <ac:chgData name="Minna Rintamäki" userId="aea155ec-b04f-458b-9f3c-d1fd0bc3127b" providerId="ADAL" clId="{EFF7DC4D-27B8-431F-86A0-95D0E336C572}" dt="2026-02-13T10:19:13.058" v="9865" actId="14100"/>
          <ac:picMkLst>
            <pc:docMk/>
            <pc:sldMk cId="3630170240" sldId="282"/>
            <ac:picMk id="10" creationId="{3584AE32-D6D9-F64F-4EEE-659D2E4E5242}"/>
          </ac:picMkLst>
        </pc:picChg>
      </pc:sldChg>
      <pc:sldChg chg="addSp delSp modSp new mod modNotesTx">
        <pc:chgData name="Minna Rintamäki" userId="aea155ec-b04f-458b-9f3c-d1fd0bc3127b" providerId="ADAL" clId="{EFF7DC4D-27B8-431F-86A0-95D0E336C572}" dt="2026-02-13T15:42:08.036" v="11691" actId="6549"/>
        <pc:sldMkLst>
          <pc:docMk/>
          <pc:sldMk cId="2655136773" sldId="283"/>
        </pc:sldMkLst>
        <pc:spChg chg="mod">
          <ac:chgData name="Minna Rintamäki" userId="aea155ec-b04f-458b-9f3c-d1fd0bc3127b" providerId="ADAL" clId="{EFF7DC4D-27B8-431F-86A0-95D0E336C572}" dt="2026-02-13T13:25:23.123" v="10383" actId="403"/>
          <ac:spMkLst>
            <pc:docMk/>
            <pc:sldMk cId="2655136773" sldId="283"/>
            <ac:spMk id="2" creationId="{AED0B553-C4DF-4D4B-1F3C-CC9AC45306C6}"/>
          </ac:spMkLst>
        </pc:spChg>
        <pc:spChg chg="mod">
          <ac:chgData name="Minna Rintamäki" userId="aea155ec-b04f-458b-9f3c-d1fd0bc3127b" providerId="ADAL" clId="{EFF7DC4D-27B8-431F-86A0-95D0E336C572}" dt="2026-02-13T15:30:09.383" v="10976" actId="20577"/>
          <ac:spMkLst>
            <pc:docMk/>
            <pc:sldMk cId="2655136773" sldId="283"/>
            <ac:spMk id="4" creationId="{62998886-350A-992C-3DD2-023647588DEC}"/>
          </ac:spMkLst>
        </pc:spChg>
        <pc:spChg chg="add mod">
          <ac:chgData name="Minna Rintamäki" userId="aea155ec-b04f-458b-9f3c-d1fd0bc3127b" providerId="ADAL" clId="{EFF7DC4D-27B8-431F-86A0-95D0E336C572}" dt="2026-02-13T13:33:46.002" v="10456" actId="20577"/>
          <ac:spMkLst>
            <pc:docMk/>
            <pc:sldMk cId="2655136773" sldId="283"/>
            <ac:spMk id="7" creationId="{71F7C1E0-9EA8-9BE0-F0F1-11917A0F0330}"/>
          </ac:spMkLst>
        </pc:spChg>
        <pc:picChg chg="add mod ord">
          <ac:chgData name="Minna Rintamäki" userId="aea155ec-b04f-458b-9f3c-d1fd0bc3127b" providerId="ADAL" clId="{EFF7DC4D-27B8-431F-86A0-95D0E336C572}" dt="2026-02-13T13:33:36.867" v="10453" actId="1076"/>
          <ac:picMkLst>
            <pc:docMk/>
            <pc:sldMk cId="2655136773" sldId="283"/>
            <ac:picMk id="6" creationId="{C75E157D-4DE0-BD33-CD1A-B564D538988B}"/>
          </ac:picMkLst>
        </pc:picChg>
      </pc:sldChg>
      <pc:sldChg chg="addSp delSp modSp new mod ord modClrScheme chgLayout modNotesTx">
        <pc:chgData name="Minna Rintamäki" userId="aea155ec-b04f-458b-9f3c-d1fd0bc3127b" providerId="ADAL" clId="{EFF7DC4D-27B8-431F-86A0-95D0E336C572}" dt="2026-02-15T18:54:35.904" v="14005" actId="6549"/>
        <pc:sldMkLst>
          <pc:docMk/>
          <pc:sldMk cId="2743609021" sldId="284"/>
        </pc:sldMkLst>
        <pc:spChg chg="add mod ord">
          <ac:chgData name="Minna Rintamäki" userId="aea155ec-b04f-458b-9f3c-d1fd0bc3127b" providerId="ADAL" clId="{EFF7DC4D-27B8-431F-86A0-95D0E336C572}" dt="2026-02-13T10:23:40.761" v="9976" actId="403"/>
          <ac:spMkLst>
            <pc:docMk/>
            <pc:sldMk cId="2743609021" sldId="284"/>
            <ac:spMk id="9" creationId="{85F819B0-27E3-8F48-D02A-FD8B0E47072B}"/>
          </ac:spMkLst>
        </pc:spChg>
        <pc:picChg chg="add mod">
          <ac:chgData name="Minna Rintamäki" userId="aea155ec-b04f-458b-9f3c-d1fd0bc3127b" providerId="ADAL" clId="{EFF7DC4D-27B8-431F-86A0-95D0E336C572}" dt="2026-02-13T10:24:40.872" v="9982" actId="1076"/>
          <ac:picMkLst>
            <pc:docMk/>
            <pc:sldMk cId="2743609021" sldId="284"/>
            <ac:picMk id="12" creationId="{A991238C-AA1D-2AC3-46AD-D8E38ED2828A}"/>
          </ac:picMkLst>
        </pc:picChg>
      </pc:sldChg>
      <pc:sldChg chg="add mod modShow">
        <pc:chgData name="Minna Rintamäki" userId="aea155ec-b04f-458b-9f3c-d1fd0bc3127b" providerId="ADAL" clId="{EFF7DC4D-27B8-431F-86A0-95D0E336C572}" dt="2026-02-13T11:00:07.333" v="10272" actId="729"/>
        <pc:sldMkLst>
          <pc:docMk/>
          <pc:sldMk cId="1949021355" sldId="285"/>
        </pc:sldMkLst>
      </pc:sldChg>
      <pc:sldChg chg="addSp delSp modSp new mod modNotesTx">
        <pc:chgData name="Minna Rintamäki" userId="aea155ec-b04f-458b-9f3c-d1fd0bc3127b" providerId="ADAL" clId="{EFF7DC4D-27B8-431F-86A0-95D0E336C572}" dt="2026-02-15T20:54:37.991" v="15117" actId="20577"/>
        <pc:sldMkLst>
          <pc:docMk/>
          <pc:sldMk cId="3547831330" sldId="286"/>
        </pc:sldMkLst>
        <pc:spChg chg="mod">
          <ac:chgData name="Minna Rintamäki" userId="aea155ec-b04f-458b-9f3c-d1fd0bc3127b" providerId="ADAL" clId="{EFF7DC4D-27B8-431F-86A0-95D0E336C572}" dt="2026-02-13T16:41:21.907" v="12305" actId="14100"/>
          <ac:spMkLst>
            <pc:docMk/>
            <pc:sldMk cId="3547831330" sldId="286"/>
            <ac:spMk id="2" creationId="{32A2EE79-3A48-0D68-28BA-2AAB411133BB}"/>
          </ac:spMkLst>
        </pc:spChg>
        <pc:spChg chg="mod">
          <ac:chgData name="Minna Rintamäki" userId="aea155ec-b04f-458b-9f3c-d1fd0bc3127b" providerId="ADAL" clId="{EFF7DC4D-27B8-431F-86A0-95D0E336C572}" dt="2026-02-13T16:42:23.294" v="12351" actId="6549"/>
          <ac:spMkLst>
            <pc:docMk/>
            <pc:sldMk cId="3547831330" sldId="286"/>
            <ac:spMk id="3" creationId="{CEAF8CBF-FC4C-7D68-52EB-D7E9CFD27350}"/>
          </ac:spMkLst>
        </pc:spChg>
        <pc:spChg chg="add del">
          <ac:chgData name="Minna Rintamäki" userId="aea155ec-b04f-458b-9f3c-d1fd0bc3127b" providerId="ADAL" clId="{EFF7DC4D-27B8-431F-86A0-95D0E336C572}" dt="2026-02-15T19:13:26.543" v="14007" actId="22"/>
          <ac:spMkLst>
            <pc:docMk/>
            <pc:sldMk cId="3547831330" sldId="286"/>
            <ac:spMk id="5" creationId="{E21A30A2-99FA-FAD6-9D7D-548F9839B8C8}"/>
          </ac:spMkLst>
        </pc:spChg>
        <pc:picChg chg="add mod">
          <ac:chgData name="Minna Rintamäki" userId="aea155ec-b04f-458b-9f3c-d1fd0bc3127b" providerId="ADAL" clId="{EFF7DC4D-27B8-431F-86A0-95D0E336C572}" dt="2026-02-13T16:40:43.364" v="12288" actId="1076"/>
          <ac:picMkLst>
            <pc:docMk/>
            <pc:sldMk cId="3547831330" sldId="286"/>
            <ac:picMk id="8" creationId="{CABCB3B4-D5BD-C7E4-023A-CA3005F92369}"/>
          </ac:picMkLst>
        </pc:picChg>
      </pc:sldChg>
      <pc:sldChg chg="addSp delSp modSp new mod modClrScheme chgLayout">
        <pc:chgData name="Minna Rintamäki" userId="aea155ec-b04f-458b-9f3c-d1fd0bc3127b" providerId="ADAL" clId="{EFF7DC4D-27B8-431F-86A0-95D0E336C572}" dt="2026-02-13T18:35:59.601" v="13089" actId="1076"/>
        <pc:sldMkLst>
          <pc:docMk/>
          <pc:sldMk cId="942787352" sldId="287"/>
        </pc:sldMkLst>
        <pc:spChg chg="add mod ord">
          <ac:chgData name="Minna Rintamäki" userId="aea155ec-b04f-458b-9f3c-d1fd0bc3127b" providerId="ADAL" clId="{EFF7DC4D-27B8-431F-86A0-95D0E336C572}" dt="2026-02-13T18:33:38.254" v="13053" actId="700"/>
          <ac:spMkLst>
            <pc:docMk/>
            <pc:sldMk cId="942787352" sldId="287"/>
            <ac:spMk id="7" creationId="{3E9FE56E-FD4A-127E-0123-3CF44226576A}"/>
          </ac:spMkLst>
        </pc:spChg>
        <pc:spChg chg="add mod ord">
          <ac:chgData name="Minna Rintamäki" userId="aea155ec-b04f-458b-9f3c-d1fd0bc3127b" providerId="ADAL" clId="{EFF7DC4D-27B8-431F-86A0-95D0E336C572}" dt="2026-02-13T18:35:48.930" v="13088" actId="14100"/>
          <ac:spMkLst>
            <pc:docMk/>
            <pc:sldMk cId="942787352" sldId="287"/>
            <ac:spMk id="8" creationId="{609C1C87-9018-F1C5-856D-113CE3CAF51C}"/>
          </ac:spMkLst>
        </pc:spChg>
        <pc:spChg chg="add mod">
          <ac:chgData name="Minna Rintamäki" userId="aea155ec-b04f-458b-9f3c-d1fd0bc3127b" providerId="ADAL" clId="{EFF7DC4D-27B8-431F-86A0-95D0E336C572}" dt="2026-02-13T18:35:08.444" v="13081" actId="113"/>
          <ac:spMkLst>
            <pc:docMk/>
            <pc:sldMk cId="942787352" sldId="287"/>
            <ac:spMk id="9" creationId="{7B19B1E2-9F7F-A0B8-4FD6-5C55AC2BBB67}"/>
          </ac:spMkLst>
        </pc:spChg>
        <pc:spChg chg="add mod">
          <ac:chgData name="Minna Rintamäki" userId="aea155ec-b04f-458b-9f3c-d1fd0bc3127b" providerId="ADAL" clId="{EFF7DC4D-27B8-431F-86A0-95D0E336C572}" dt="2026-02-13T18:35:59.601" v="13089" actId="1076"/>
          <ac:spMkLst>
            <pc:docMk/>
            <pc:sldMk cId="942787352" sldId="287"/>
            <ac:spMk id="10" creationId="{9BE39299-5CB3-AEDC-6897-311D2D63B7B7}"/>
          </ac:spMkLst>
        </pc:spChg>
        <pc:picChg chg="add mod">
          <ac:chgData name="Minna Rintamäki" userId="aea155ec-b04f-458b-9f3c-d1fd0bc3127b" providerId="ADAL" clId="{EFF7DC4D-27B8-431F-86A0-95D0E336C572}" dt="2026-02-13T18:35:17.294" v="13083" actId="1076"/>
          <ac:picMkLst>
            <pc:docMk/>
            <pc:sldMk cId="942787352" sldId="287"/>
            <ac:picMk id="12" creationId="{49B9C3FF-82E8-6C4E-9691-441ED6AD9773}"/>
          </ac:picMkLst>
        </pc:picChg>
      </pc:sldChg>
      <pc:sldChg chg="addSp delSp modSp new mod modNotesTx">
        <pc:chgData name="Minna Rintamäki" userId="aea155ec-b04f-458b-9f3c-d1fd0bc3127b" providerId="ADAL" clId="{EFF7DC4D-27B8-431F-86A0-95D0E336C572}" dt="2026-02-13T16:56:16.800" v="12596" actId="5793"/>
        <pc:sldMkLst>
          <pc:docMk/>
          <pc:sldMk cId="295209024" sldId="288"/>
        </pc:sldMkLst>
        <pc:spChg chg="mod">
          <ac:chgData name="Minna Rintamäki" userId="aea155ec-b04f-458b-9f3c-d1fd0bc3127b" providerId="ADAL" clId="{EFF7DC4D-27B8-431F-86A0-95D0E336C572}" dt="2026-02-13T16:43:35.272" v="12380" actId="403"/>
          <ac:spMkLst>
            <pc:docMk/>
            <pc:sldMk cId="295209024" sldId="288"/>
            <ac:spMk id="2" creationId="{2D36A4A9-990B-0093-14C9-3B7936BCC10F}"/>
          </ac:spMkLst>
        </pc:spChg>
        <pc:spChg chg="add mod">
          <ac:chgData name="Minna Rintamäki" userId="aea155ec-b04f-458b-9f3c-d1fd0bc3127b" providerId="ADAL" clId="{EFF7DC4D-27B8-431F-86A0-95D0E336C572}" dt="2026-02-13T16:54:40.008" v="12588" actId="20577"/>
          <ac:spMkLst>
            <pc:docMk/>
            <pc:sldMk cId="295209024" sldId="288"/>
            <ac:spMk id="11" creationId="{C6038B1E-BB2B-E92B-71F7-B350B034CDE7}"/>
          </ac:spMkLst>
        </pc:spChg>
        <pc:picChg chg="add mod ord">
          <ac:chgData name="Minna Rintamäki" userId="aea155ec-b04f-458b-9f3c-d1fd0bc3127b" providerId="ADAL" clId="{EFF7DC4D-27B8-431F-86A0-95D0E336C572}" dt="2026-02-13T16:48:20.524" v="12453" actId="14100"/>
          <ac:picMkLst>
            <pc:docMk/>
            <pc:sldMk cId="295209024" sldId="288"/>
            <ac:picMk id="6" creationId="{2D638BE8-3F86-DB83-9AFC-DD0070D07005}"/>
          </ac:picMkLst>
        </pc:picChg>
      </pc:sldChg>
      <pc:sldChg chg="addSp delSp modSp add mod modNotesTx">
        <pc:chgData name="Minna Rintamäki" userId="aea155ec-b04f-458b-9f3c-d1fd0bc3127b" providerId="ADAL" clId="{EFF7DC4D-27B8-431F-86A0-95D0E336C572}" dt="2026-02-15T20:54:45.936" v="15118" actId="6549"/>
        <pc:sldMkLst>
          <pc:docMk/>
          <pc:sldMk cId="3146243841" sldId="289"/>
        </pc:sldMkLst>
        <pc:spChg chg="mod">
          <ac:chgData name="Minna Rintamäki" userId="aea155ec-b04f-458b-9f3c-d1fd0bc3127b" providerId="ADAL" clId="{EFF7DC4D-27B8-431F-86A0-95D0E336C572}" dt="2026-02-13T18:42:05.635" v="13222" actId="1076"/>
          <ac:spMkLst>
            <pc:docMk/>
            <pc:sldMk cId="3146243841" sldId="289"/>
            <ac:spMk id="2" creationId="{E87BBFE2-FD97-F08A-C1C0-C5E71008E25C}"/>
          </ac:spMkLst>
        </pc:spChg>
        <pc:spChg chg="mod">
          <ac:chgData name="Minna Rintamäki" userId="aea155ec-b04f-458b-9f3c-d1fd0bc3127b" providerId="ADAL" clId="{EFF7DC4D-27B8-431F-86A0-95D0E336C572}" dt="2026-02-13T18:37:32.931" v="13188" actId="403"/>
          <ac:spMkLst>
            <pc:docMk/>
            <pc:sldMk cId="3146243841" sldId="289"/>
            <ac:spMk id="4" creationId="{284DF2FC-E706-621A-906F-0691A60A5E8C}"/>
          </ac:spMkLst>
        </pc:spChg>
        <pc:spChg chg="mod">
          <ac:chgData name="Minna Rintamäki" userId="aea155ec-b04f-458b-9f3c-d1fd0bc3127b" providerId="ADAL" clId="{EFF7DC4D-27B8-431F-86A0-95D0E336C572}" dt="2026-02-13T18:41:00.318" v="13204" actId="20577"/>
          <ac:spMkLst>
            <pc:docMk/>
            <pc:sldMk cId="3146243841" sldId="289"/>
            <ac:spMk id="11" creationId="{52B1D126-4BEE-64E3-A6D1-31C5DF0F9B7D}"/>
          </ac:spMkLst>
        </pc:spChg>
        <pc:spChg chg="mod">
          <ac:chgData name="Minna Rintamäki" userId="aea155ec-b04f-458b-9f3c-d1fd0bc3127b" providerId="ADAL" clId="{EFF7DC4D-27B8-431F-86A0-95D0E336C572}" dt="2026-02-13T18:41:30.888" v="13216" actId="20577"/>
          <ac:spMkLst>
            <pc:docMk/>
            <pc:sldMk cId="3146243841" sldId="289"/>
            <ac:spMk id="14" creationId="{12F73249-B02D-81D2-4872-01FDD4F568F1}"/>
          </ac:spMkLst>
        </pc:spChg>
        <pc:spChg chg="add mod">
          <ac:chgData name="Minna Rintamäki" userId="aea155ec-b04f-458b-9f3c-d1fd0bc3127b" providerId="ADAL" clId="{EFF7DC4D-27B8-431F-86A0-95D0E336C572}" dt="2026-02-13T18:45:58.929" v="13263" actId="1076"/>
          <ac:spMkLst>
            <pc:docMk/>
            <pc:sldMk cId="3146243841" sldId="289"/>
            <ac:spMk id="15" creationId="{E046F052-3EB8-02FA-4D47-3A52EB375D5A}"/>
          </ac:spMkLst>
        </pc:spChg>
        <pc:spChg chg="add mod">
          <ac:chgData name="Minna Rintamäki" userId="aea155ec-b04f-458b-9f3c-d1fd0bc3127b" providerId="ADAL" clId="{EFF7DC4D-27B8-431F-86A0-95D0E336C572}" dt="2026-02-13T18:46:01.193" v="13264" actId="1076"/>
          <ac:spMkLst>
            <pc:docMk/>
            <pc:sldMk cId="3146243841" sldId="289"/>
            <ac:spMk id="18" creationId="{318D6715-EA12-9741-5F79-B77F2529A82B}"/>
          </ac:spMkLst>
        </pc:spChg>
        <pc:picChg chg="add mod">
          <ac:chgData name="Minna Rintamäki" userId="aea155ec-b04f-458b-9f3c-d1fd0bc3127b" providerId="ADAL" clId="{EFF7DC4D-27B8-431F-86A0-95D0E336C572}" dt="2026-02-13T18:40:39.893" v="13201" actId="1076"/>
          <ac:picMkLst>
            <pc:docMk/>
            <pc:sldMk cId="3146243841" sldId="289"/>
            <ac:picMk id="5" creationId="{9787FFAD-50AD-6A81-7A9F-EAFD27B6E65B}"/>
          </ac:picMkLst>
        </pc:picChg>
        <pc:picChg chg="mod">
          <ac:chgData name="Minna Rintamäki" userId="aea155ec-b04f-458b-9f3c-d1fd0bc3127b" providerId="ADAL" clId="{EFF7DC4D-27B8-431F-86A0-95D0E336C572}" dt="2026-02-13T18:37:36.873" v="13189" actId="1076"/>
          <ac:picMkLst>
            <pc:docMk/>
            <pc:sldMk cId="3146243841" sldId="289"/>
            <ac:picMk id="7" creationId="{5DFEB8D3-D44F-9C75-6739-7761F31BD47F}"/>
          </ac:picMkLst>
        </pc:picChg>
        <pc:picChg chg="add mod modCrop">
          <ac:chgData name="Minna Rintamäki" userId="aea155ec-b04f-458b-9f3c-d1fd0bc3127b" providerId="ADAL" clId="{EFF7DC4D-27B8-431F-86A0-95D0E336C572}" dt="2026-02-13T18:46:22.611" v="13270" actId="1076"/>
          <ac:picMkLst>
            <pc:docMk/>
            <pc:sldMk cId="3146243841" sldId="289"/>
            <ac:picMk id="17" creationId="{48EBC4E3-C6D2-A5BC-668F-F3DAE700D67E}"/>
          </ac:picMkLst>
        </pc:picChg>
        <pc:cxnChg chg="add mod">
          <ac:chgData name="Minna Rintamäki" userId="aea155ec-b04f-458b-9f3c-d1fd0bc3127b" providerId="ADAL" clId="{EFF7DC4D-27B8-431F-86A0-95D0E336C572}" dt="2026-02-13T18:46:14.355" v="13267" actId="1076"/>
          <ac:cxnSpMkLst>
            <pc:docMk/>
            <pc:sldMk cId="3146243841" sldId="289"/>
            <ac:cxnSpMk id="12" creationId="{C59E3F6A-B099-C8C3-EA35-E1CEB7AE31B2}"/>
          </ac:cxnSpMkLst>
        </pc:cxnChg>
      </pc:sldChg>
      <pc:sldChg chg="addSp delSp modSp new mod">
        <pc:chgData name="Minna Rintamäki" userId="aea155ec-b04f-458b-9f3c-d1fd0bc3127b" providerId="ADAL" clId="{EFF7DC4D-27B8-431F-86A0-95D0E336C572}" dt="2026-02-15T16:28:08.730" v="13286" actId="478"/>
        <pc:sldMkLst>
          <pc:docMk/>
          <pc:sldMk cId="2660077016" sldId="290"/>
        </pc:sldMkLst>
        <pc:spChg chg="del">
          <ac:chgData name="Minna Rintamäki" userId="aea155ec-b04f-458b-9f3c-d1fd0bc3127b" providerId="ADAL" clId="{EFF7DC4D-27B8-431F-86A0-95D0E336C572}" dt="2026-02-15T16:28:08.730" v="13286" actId="478"/>
          <ac:spMkLst>
            <pc:docMk/>
            <pc:sldMk cId="2660077016" sldId="290"/>
            <ac:spMk id="2" creationId="{559FC045-E576-BA98-AE60-FC98517E3CC4}"/>
          </ac:spMkLst>
        </pc:spChg>
        <pc:spChg chg="del">
          <ac:chgData name="Minna Rintamäki" userId="aea155ec-b04f-458b-9f3c-d1fd0bc3127b" providerId="ADAL" clId="{EFF7DC4D-27B8-431F-86A0-95D0E336C572}" dt="2026-02-15T16:26:11.743" v="13281" actId="478"/>
          <ac:spMkLst>
            <pc:docMk/>
            <pc:sldMk cId="2660077016" sldId="290"/>
            <ac:spMk id="3" creationId="{E60DD373-8B77-A24B-CD9E-F23B390316C3}"/>
          </ac:spMkLst>
        </pc:spChg>
        <pc:picChg chg="add mod">
          <ac:chgData name="Minna Rintamäki" userId="aea155ec-b04f-458b-9f3c-d1fd0bc3127b" providerId="ADAL" clId="{EFF7DC4D-27B8-431F-86A0-95D0E336C572}" dt="2026-02-15T16:27:56.121" v="13283" actId="1076"/>
          <ac:picMkLst>
            <pc:docMk/>
            <pc:sldMk cId="2660077016" sldId="290"/>
            <ac:picMk id="5" creationId="{0AF365C8-61A1-5DBD-FC8B-E5BF6D91CBD3}"/>
          </ac:picMkLst>
        </pc:picChg>
        <pc:picChg chg="add mod">
          <ac:chgData name="Minna Rintamäki" userId="aea155ec-b04f-458b-9f3c-d1fd0bc3127b" providerId="ADAL" clId="{EFF7DC4D-27B8-431F-86A0-95D0E336C572}" dt="2026-02-15T16:28:03.479" v="13285" actId="1076"/>
          <ac:picMkLst>
            <pc:docMk/>
            <pc:sldMk cId="2660077016" sldId="290"/>
            <ac:picMk id="7" creationId="{2F986DA7-F4FA-0565-B1D9-54C616F28FC4}"/>
          </ac:picMkLst>
        </pc:picChg>
      </pc:sldChg>
      <pc:sldChg chg="modSp new del mod">
        <pc:chgData name="Minna Rintamäki" userId="aea155ec-b04f-458b-9f3c-d1fd0bc3127b" providerId="ADAL" clId="{EFF7DC4D-27B8-431F-86A0-95D0E336C572}" dt="2026-02-15T17:49:13.417" v="13348" actId="2696"/>
        <pc:sldMkLst>
          <pc:docMk/>
          <pc:sldMk cId="219867788" sldId="291"/>
        </pc:sldMkLst>
        <pc:spChg chg="mod">
          <ac:chgData name="Minna Rintamäki" userId="aea155ec-b04f-458b-9f3c-d1fd0bc3127b" providerId="ADAL" clId="{EFF7DC4D-27B8-431F-86A0-95D0E336C572}" dt="2026-02-15T17:42:38.557" v="13335" actId="20577"/>
          <ac:spMkLst>
            <pc:docMk/>
            <pc:sldMk cId="219867788" sldId="291"/>
            <ac:spMk id="2" creationId="{30ABE605-4D3F-75CB-AB56-980153A8EB99}"/>
          </ac:spMkLst>
        </pc:spChg>
      </pc:sldChg>
      <pc:sldChg chg="modSp add mod ord modClrScheme modShow chgLayout modNotesTx">
        <pc:chgData name="Minna Rintamäki" userId="aea155ec-b04f-458b-9f3c-d1fd0bc3127b" providerId="ADAL" clId="{EFF7DC4D-27B8-431F-86A0-95D0E336C572}" dt="2026-02-15T20:50:24.957" v="15101" actId="729"/>
        <pc:sldMkLst>
          <pc:docMk/>
          <pc:sldMk cId="2772433888" sldId="292"/>
        </pc:sldMkLst>
        <pc:spChg chg="mod">
          <ac:chgData name="Minna Rintamäki" userId="aea155ec-b04f-458b-9f3c-d1fd0bc3127b" providerId="ADAL" clId="{EFF7DC4D-27B8-431F-86A0-95D0E336C572}" dt="2026-02-15T18:11:25.211" v="13889" actId="403"/>
          <ac:spMkLst>
            <pc:docMk/>
            <pc:sldMk cId="2772433888" sldId="292"/>
            <ac:spMk id="4" creationId="{5561E770-EB78-AC6B-0D70-75AC883DB998}"/>
          </ac:spMkLst>
        </pc:spChg>
        <pc:graphicFrameChg chg="mod modGraphic">
          <ac:chgData name="Minna Rintamäki" userId="aea155ec-b04f-458b-9f3c-d1fd0bc3127b" providerId="ADAL" clId="{EFF7DC4D-27B8-431F-86A0-95D0E336C572}" dt="2026-02-15T18:11:33.553" v="13890" actId="1076"/>
          <ac:graphicFrameMkLst>
            <pc:docMk/>
            <pc:sldMk cId="2772433888" sldId="292"/>
            <ac:graphicFrameMk id="7" creationId="{0C540ED8-E560-D40E-E611-16E111D14168}"/>
          </ac:graphicFrameMkLst>
        </pc:graphicFrameChg>
      </pc:sldChg>
      <pc:sldChg chg="addSp delSp modSp new del mod modClrScheme chgLayout">
        <pc:chgData name="Minna Rintamäki" userId="aea155ec-b04f-458b-9f3c-d1fd0bc3127b" providerId="ADAL" clId="{EFF7DC4D-27B8-431F-86A0-95D0E336C572}" dt="2026-02-15T19:17:11.378" v="14095" actId="2696"/>
        <pc:sldMkLst>
          <pc:docMk/>
          <pc:sldMk cId="328494380" sldId="293"/>
        </pc:sldMkLst>
        <pc:spChg chg="mod">
          <ac:chgData name="Minna Rintamäki" userId="aea155ec-b04f-458b-9f3c-d1fd0bc3127b" providerId="ADAL" clId="{EFF7DC4D-27B8-431F-86A0-95D0E336C572}" dt="2026-02-15T19:14:30.626" v="14010" actId="26606"/>
          <ac:spMkLst>
            <pc:docMk/>
            <pc:sldMk cId="328494380" sldId="293"/>
            <ac:spMk id="2" creationId="{B9BCC3C3-D3CE-1E74-6D28-E1163D5CD32D}"/>
          </ac:spMkLst>
        </pc:spChg>
        <pc:spChg chg="del">
          <ac:chgData name="Minna Rintamäki" userId="aea155ec-b04f-458b-9f3c-d1fd0bc3127b" providerId="ADAL" clId="{EFF7DC4D-27B8-431F-86A0-95D0E336C572}" dt="2026-02-15T19:13:39.904" v="14009" actId="26606"/>
          <ac:spMkLst>
            <pc:docMk/>
            <pc:sldMk cId="328494380" sldId="293"/>
            <ac:spMk id="3" creationId="{11202A81-A520-5246-2AEC-2891889F6D33}"/>
          </ac:spMkLst>
        </pc:spChg>
        <pc:spChg chg="del">
          <ac:chgData name="Minna Rintamäki" userId="aea155ec-b04f-458b-9f3c-d1fd0bc3127b" providerId="ADAL" clId="{EFF7DC4D-27B8-431F-86A0-95D0E336C572}" dt="2026-02-15T19:13:39.904" v="14009" actId="26606"/>
          <ac:spMkLst>
            <pc:docMk/>
            <pc:sldMk cId="328494380" sldId="293"/>
            <ac:spMk id="4" creationId="{F6DFE24A-1662-D25C-6E09-6C8DDA1B57E9}"/>
          </ac:spMkLst>
        </pc:spChg>
        <pc:spChg chg="add mod">
          <ac:chgData name="Minna Rintamäki" userId="aea155ec-b04f-458b-9f3c-d1fd0bc3127b" providerId="ADAL" clId="{EFF7DC4D-27B8-431F-86A0-95D0E336C572}" dt="2026-02-15T19:16:51.010" v="14093" actId="478"/>
          <ac:spMkLst>
            <pc:docMk/>
            <pc:sldMk cId="328494380" sldId="293"/>
            <ac:spMk id="9" creationId="{6DE6598A-DBB9-00CF-66A3-87295911D390}"/>
          </ac:spMkLst>
        </pc:spChg>
        <pc:spChg chg="add del mod">
          <ac:chgData name="Minna Rintamäki" userId="aea155ec-b04f-458b-9f3c-d1fd0bc3127b" providerId="ADAL" clId="{EFF7DC4D-27B8-431F-86A0-95D0E336C572}" dt="2026-02-15T19:14:30.626" v="14010" actId="26606"/>
          <ac:spMkLst>
            <pc:docMk/>
            <pc:sldMk cId="328494380" sldId="293"/>
            <ac:spMk id="11" creationId="{C6F1F1EB-9852-B048-611F-B0A95561A4EC}"/>
          </ac:spMkLst>
        </pc:spChg>
        <pc:graphicFrameChg chg="add del mod modGraphic">
          <ac:chgData name="Minna Rintamäki" userId="aea155ec-b04f-458b-9f3c-d1fd0bc3127b" providerId="ADAL" clId="{EFF7DC4D-27B8-431F-86A0-95D0E336C572}" dt="2026-02-15T19:16:51.010" v="14093" actId="478"/>
          <ac:graphicFrameMkLst>
            <pc:docMk/>
            <pc:sldMk cId="328494380" sldId="293"/>
            <ac:graphicFrameMk id="6" creationId="{11202A81-A520-5246-2AEC-2891889F6D33}"/>
          </ac:graphicFrameMkLst>
        </pc:graphicFrameChg>
        <pc:picChg chg="add del mod">
          <ac:chgData name="Minna Rintamäki" userId="aea155ec-b04f-458b-9f3c-d1fd0bc3127b" providerId="ADAL" clId="{EFF7DC4D-27B8-431F-86A0-95D0E336C572}" dt="2026-02-15T19:17:07.259" v="14094" actId="21"/>
          <ac:picMkLst>
            <pc:docMk/>
            <pc:sldMk cId="328494380" sldId="293"/>
            <ac:picMk id="7" creationId="{9D3B77D0-2835-F21F-28B1-F1CF1FBD8A8F}"/>
          </ac:picMkLst>
        </pc:picChg>
      </pc:sldChg>
      <pc:sldChg chg="addSp delSp modSp add mod ord modClrScheme chgLayout">
        <pc:chgData name="Minna Rintamäki" userId="aea155ec-b04f-458b-9f3c-d1fd0bc3127b" providerId="ADAL" clId="{EFF7DC4D-27B8-431F-86A0-95D0E336C572}" dt="2026-02-15T19:52:22.620" v="14763" actId="14100"/>
        <pc:sldMkLst>
          <pc:docMk/>
          <pc:sldMk cId="3028142668" sldId="293"/>
        </pc:sldMkLst>
        <pc:spChg chg="add del mod">
          <ac:chgData name="Minna Rintamäki" userId="aea155ec-b04f-458b-9f3c-d1fd0bc3127b" providerId="ADAL" clId="{EFF7DC4D-27B8-431F-86A0-95D0E336C572}" dt="2026-02-15T19:17:31.797" v="14100" actId="478"/>
          <ac:spMkLst>
            <pc:docMk/>
            <pc:sldMk cId="3028142668" sldId="293"/>
            <ac:spMk id="3" creationId="{1ACAE7B5-B85B-23F2-0F45-2027F927D9EF}"/>
          </ac:spMkLst>
        </pc:spChg>
        <pc:spChg chg="add mod ord">
          <ac:chgData name="Minna Rintamäki" userId="aea155ec-b04f-458b-9f3c-d1fd0bc3127b" providerId="ADAL" clId="{EFF7DC4D-27B8-431F-86A0-95D0E336C572}" dt="2026-02-15T19:47:49.589" v="14719" actId="14100"/>
          <ac:spMkLst>
            <pc:docMk/>
            <pc:sldMk cId="3028142668" sldId="293"/>
            <ac:spMk id="5" creationId="{7EE00766-974A-3727-0992-0F981C2D68D8}"/>
          </ac:spMkLst>
        </pc:spChg>
        <pc:spChg chg="add mod ord">
          <ac:chgData name="Minna Rintamäki" userId="aea155ec-b04f-458b-9f3c-d1fd0bc3127b" providerId="ADAL" clId="{EFF7DC4D-27B8-431F-86A0-95D0E336C572}" dt="2026-02-15T19:47:55.714" v="14721" actId="1076"/>
          <ac:spMkLst>
            <pc:docMk/>
            <pc:sldMk cId="3028142668" sldId="293"/>
            <ac:spMk id="6" creationId="{790BC1AD-1100-133D-E233-37BC84B9890D}"/>
          </ac:spMkLst>
        </pc:spChg>
        <pc:spChg chg="mod ord">
          <ac:chgData name="Minna Rintamäki" userId="aea155ec-b04f-458b-9f3c-d1fd0bc3127b" providerId="ADAL" clId="{EFF7DC4D-27B8-431F-86A0-95D0E336C572}" dt="2026-02-15T19:49:15.053" v="14731" actId="700"/>
          <ac:spMkLst>
            <pc:docMk/>
            <pc:sldMk cId="3028142668" sldId="293"/>
            <ac:spMk id="7" creationId="{E864CCD0-3BB9-A5D9-E8F2-E99C6DFB3C5E}"/>
          </ac:spMkLst>
        </pc:spChg>
        <pc:spChg chg="add del mod ord">
          <ac:chgData name="Minna Rintamäki" userId="aea155ec-b04f-458b-9f3c-d1fd0bc3127b" providerId="ADAL" clId="{EFF7DC4D-27B8-431F-86A0-95D0E336C572}" dt="2026-02-15T19:51:05.081" v="14737" actId="404"/>
          <ac:spMkLst>
            <pc:docMk/>
            <pc:sldMk cId="3028142668" sldId="293"/>
            <ac:spMk id="8" creationId="{D4F21C6C-C8B7-325D-2DED-AF817F834070}"/>
          </ac:spMkLst>
        </pc:spChg>
        <pc:spChg chg="mod">
          <ac:chgData name="Minna Rintamäki" userId="aea155ec-b04f-458b-9f3c-d1fd0bc3127b" providerId="ADAL" clId="{EFF7DC4D-27B8-431F-86A0-95D0E336C572}" dt="2026-02-15T19:51:11.249" v="14738" actId="404"/>
          <ac:spMkLst>
            <pc:docMk/>
            <pc:sldMk cId="3028142668" sldId="293"/>
            <ac:spMk id="9" creationId="{B4A9CBC3-C9F8-6614-E02C-08DA1D4BE13B}"/>
          </ac:spMkLst>
        </pc:spChg>
        <pc:spChg chg="mod">
          <ac:chgData name="Minna Rintamäki" userId="aea155ec-b04f-458b-9f3c-d1fd0bc3127b" providerId="ADAL" clId="{EFF7DC4D-27B8-431F-86A0-95D0E336C572}" dt="2026-02-15T19:52:22.620" v="14763" actId="14100"/>
          <ac:spMkLst>
            <pc:docMk/>
            <pc:sldMk cId="3028142668" sldId="293"/>
            <ac:spMk id="10" creationId="{F847826E-C44E-23EA-5A58-15A9938D02D6}"/>
          </ac:spMkLst>
        </pc:spChg>
        <pc:spChg chg="add mod ord">
          <ac:chgData name="Minna Rintamäki" userId="aea155ec-b04f-458b-9f3c-d1fd0bc3127b" providerId="ADAL" clId="{EFF7DC4D-27B8-431F-86A0-95D0E336C572}" dt="2026-02-15T19:47:58.897" v="14722" actId="14100"/>
          <ac:spMkLst>
            <pc:docMk/>
            <pc:sldMk cId="3028142668" sldId="293"/>
            <ac:spMk id="11" creationId="{F5D196CB-D193-8159-ECD5-3564A0E14903}"/>
          </ac:spMkLst>
        </pc:spChg>
        <pc:picChg chg="add del mod">
          <ac:chgData name="Minna Rintamäki" userId="aea155ec-b04f-458b-9f3c-d1fd0bc3127b" providerId="ADAL" clId="{EFF7DC4D-27B8-431F-86A0-95D0E336C572}" dt="2026-02-15T19:35:58.684" v="14526" actId="478"/>
          <ac:picMkLst>
            <pc:docMk/>
            <pc:sldMk cId="3028142668" sldId="293"/>
            <ac:picMk id="4" creationId="{9D3B77D0-2835-F21F-28B1-F1CF1FBD8A8F}"/>
          </ac:picMkLst>
        </pc:picChg>
        <pc:picChg chg="del">
          <ac:chgData name="Minna Rintamäki" userId="aea155ec-b04f-458b-9f3c-d1fd0bc3127b" providerId="ADAL" clId="{EFF7DC4D-27B8-431F-86A0-95D0E336C572}" dt="2026-02-15T19:17:26.546" v="14098" actId="478"/>
          <ac:picMkLst>
            <pc:docMk/>
            <pc:sldMk cId="3028142668" sldId="293"/>
            <ac:picMk id="12" creationId="{C271C284-D389-4C4B-06AE-327BBDB4D3A1}"/>
          </ac:picMkLst>
        </pc:picChg>
      </pc:sldChg>
      <pc:sldMasterChg chg="delSldLayout">
        <pc:chgData name="Minna Rintamäki" userId="aea155ec-b04f-458b-9f3c-d1fd0bc3127b" providerId="ADAL" clId="{EFF7DC4D-27B8-431F-86A0-95D0E336C572}" dt="2026-02-15T17:49:09.363" v="13347" actId="2696"/>
        <pc:sldMasterMkLst>
          <pc:docMk/>
          <pc:sldMasterMk cId="436544730" sldId="2147483648"/>
        </pc:sldMasterMkLst>
        <pc:sldLayoutChg chg="del">
          <pc:chgData name="Minna Rintamäki" userId="aea155ec-b04f-458b-9f3c-d1fd0bc3127b" providerId="ADAL" clId="{EFF7DC4D-27B8-431F-86A0-95D0E336C572}" dt="2026-02-15T17:49:09.363" v="13347" actId="2696"/>
          <pc:sldLayoutMkLst>
            <pc:docMk/>
            <pc:sldMasterMk cId="436544730" sldId="2147483648"/>
            <pc:sldLayoutMk cId="2110531722" sldId="2147483702"/>
          </pc:sldLayoutMkLst>
        </pc:sldLayoutChg>
      </pc:sldMaster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56DAB8-7F91-441D-91A3-2C5353100E3C}" type="doc">
      <dgm:prSet loTypeId="urn:microsoft.com/office/officeart/2008/layout/LinedList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AE266F55-785C-444E-B054-6E7D2EA1CC3B}">
      <dgm:prSet custT="1"/>
      <dgm:spPr/>
      <dgm:t>
        <a:bodyPr/>
        <a:lstStyle/>
        <a:p>
          <a:pPr>
            <a:lnSpc>
              <a:spcPts val="2160"/>
            </a:lnSpc>
            <a:spcAft>
              <a:spcPts val="1200"/>
            </a:spcAft>
          </a:pPr>
          <a:r>
            <a:rPr lang="fi-FI" sz="2000" b="1" kern="1200" noProof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Itsensä johtaminen</a:t>
          </a:r>
        </a:p>
        <a:p>
          <a:pPr>
            <a:lnSpc>
              <a:spcPts val="2160"/>
            </a:lnSpc>
            <a:spcAft>
              <a:spcPts val="1200"/>
            </a:spcAft>
          </a:pPr>
          <a:r>
            <a:rPr lang="fi-FI" sz="1800" b="0" kern="1200" noProof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Johtaminen</a:t>
          </a:r>
          <a:r>
            <a:rPr lang="fi-FI" sz="1800" b="1" kern="1200" noProof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 </a:t>
          </a:r>
          <a:r>
            <a:rPr lang="fi-FI" sz="1800" b="0" kern="1200" noProof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alkaa itsestä, ilman kykyä johtaa itseään, et voi tehokkaasti </a:t>
          </a:r>
          <a:r>
            <a:rPr lang="fi-FI" sz="1800" kern="1200" noProof="0" dirty="0">
              <a:latin typeface="+mn-lt"/>
            </a:rPr>
            <a:t>johtaa muita tai yrityksesi kehitystä!</a:t>
          </a:r>
          <a:br>
            <a:rPr lang="fi-FI" sz="1800" kern="1200" noProof="0" dirty="0">
              <a:latin typeface="+mn-lt"/>
            </a:rPr>
          </a:br>
          <a:r>
            <a:rPr lang="fi-FI" sz="1800" kern="1200" noProof="0" dirty="0">
              <a:latin typeface="+mn-lt"/>
            </a:rPr>
            <a:t>Kun opit johtamaan itseäsi, sinusta tulee luonnollisesti parempi johtaja myös muille.</a:t>
          </a:r>
        </a:p>
      </dgm:t>
    </dgm:pt>
    <dgm:pt modelId="{D11DC9C0-E7E4-4D57-B591-23587F335C05}" type="parTrans" cxnId="{C72212DB-A8FE-4CCD-A161-1C5FA942256A}">
      <dgm:prSet/>
      <dgm:spPr/>
      <dgm:t>
        <a:bodyPr/>
        <a:lstStyle/>
        <a:p>
          <a:endParaRPr lang="en-US"/>
        </a:p>
      </dgm:t>
    </dgm:pt>
    <dgm:pt modelId="{A795F649-440C-48F2-83D5-013F5A5EA462}" type="sibTrans" cxnId="{C72212DB-A8FE-4CCD-A161-1C5FA942256A}">
      <dgm:prSet/>
      <dgm:spPr/>
      <dgm:t>
        <a:bodyPr/>
        <a:lstStyle/>
        <a:p>
          <a:endParaRPr lang="en-US"/>
        </a:p>
      </dgm:t>
    </dgm:pt>
    <dgm:pt modelId="{9E3B87C8-C31D-4A0C-B042-BE37B322B6FE}">
      <dgm:prSet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br>
            <a:rPr lang="fi-FI" sz="2000" b="1" noProof="0" dirty="0"/>
          </a:br>
          <a:r>
            <a:rPr lang="fi-FI" sz="2000" b="1" noProof="0" dirty="0"/>
            <a:t>Ongelmanratkaisukyky</a:t>
          </a:r>
        </a:p>
        <a:p>
          <a:pPr>
            <a:lnSpc>
              <a:spcPts val="2160"/>
            </a:lnSpc>
            <a:spcAft>
              <a:spcPts val="600"/>
            </a:spcAft>
          </a:pPr>
          <a:r>
            <a:rPr lang="fi-FI" sz="1800" b="0" noProof="0" dirty="0"/>
            <a:t>Johtajan / yrittäjän ongelmanratkaisutaidot vaikuttavat suoraan yrityksen kasvuun, päivittäisen toiminnan sujuvuuteen ja kriisitilanteista selviämiseen.</a:t>
          </a:r>
        </a:p>
      </dgm:t>
    </dgm:pt>
    <dgm:pt modelId="{33CDA240-7173-467E-A6EB-4526EE729713}" type="parTrans" cxnId="{08A46809-3787-4B03-93AA-71033CF8B27A}">
      <dgm:prSet/>
      <dgm:spPr/>
      <dgm:t>
        <a:bodyPr/>
        <a:lstStyle/>
        <a:p>
          <a:endParaRPr lang="en-US"/>
        </a:p>
      </dgm:t>
    </dgm:pt>
    <dgm:pt modelId="{CEF16478-4BC0-4FB8-9F00-FF5103E5CC54}" type="sibTrans" cxnId="{08A46809-3787-4B03-93AA-71033CF8B27A}">
      <dgm:prSet/>
      <dgm:spPr/>
      <dgm:t>
        <a:bodyPr/>
        <a:lstStyle/>
        <a:p>
          <a:endParaRPr lang="en-US"/>
        </a:p>
      </dgm:t>
    </dgm:pt>
    <dgm:pt modelId="{427196CF-CA51-4419-80B4-B116F669AE5E}">
      <dgm:prSet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fi-FI" sz="2000" b="1" noProof="0" dirty="0"/>
            <a:t>Ainutlaatuiset haasteet</a:t>
          </a:r>
        </a:p>
        <a:p>
          <a:pPr>
            <a:lnSpc>
              <a:spcPts val="2160"/>
            </a:lnSpc>
            <a:spcAft>
              <a:spcPts val="600"/>
            </a:spcAft>
          </a:pPr>
          <a:r>
            <a:rPr lang="fi-FI" sz="1800" b="0" noProof="0" dirty="0"/>
            <a:t>Mikro- ja pk-yrittäjät kohtaavat erityisiä johtamishaasteita, joissa vahva johtajuus on menestyksen avainasemassa.</a:t>
          </a:r>
        </a:p>
      </dgm:t>
    </dgm:pt>
    <dgm:pt modelId="{4EF5AE41-48F2-47DB-8685-69FA0D818F35}" type="parTrans" cxnId="{9951282A-1738-4C9E-B7BE-9FFA79F750F8}">
      <dgm:prSet/>
      <dgm:spPr/>
      <dgm:t>
        <a:bodyPr/>
        <a:lstStyle/>
        <a:p>
          <a:endParaRPr lang="en-US"/>
        </a:p>
      </dgm:t>
    </dgm:pt>
    <dgm:pt modelId="{EE7A577F-A5FE-43D9-8D7E-F7208C027B3F}" type="sibTrans" cxnId="{9951282A-1738-4C9E-B7BE-9FFA79F750F8}">
      <dgm:prSet/>
      <dgm:spPr/>
      <dgm:t>
        <a:bodyPr/>
        <a:lstStyle/>
        <a:p>
          <a:endParaRPr lang="en-US"/>
        </a:p>
      </dgm:t>
    </dgm:pt>
    <dgm:pt modelId="{768ABE85-1729-40F4-88B8-D22BC6E0A252}" type="pres">
      <dgm:prSet presAssocID="{C156DAB8-7F91-441D-91A3-2C5353100E3C}" presName="vert0" presStyleCnt="0">
        <dgm:presLayoutVars>
          <dgm:dir/>
          <dgm:animOne val="branch"/>
          <dgm:animLvl val="lvl"/>
        </dgm:presLayoutVars>
      </dgm:prSet>
      <dgm:spPr/>
    </dgm:pt>
    <dgm:pt modelId="{F1EB5590-C589-479C-BBEB-C1F5412001FD}" type="pres">
      <dgm:prSet presAssocID="{AE266F55-785C-444E-B054-6E7D2EA1CC3B}" presName="thickLine" presStyleLbl="alignNode1" presStyleIdx="0" presStyleCnt="3"/>
      <dgm:spPr/>
    </dgm:pt>
    <dgm:pt modelId="{CF1050E3-38CD-4264-A4B9-F1823CFD476D}" type="pres">
      <dgm:prSet presAssocID="{AE266F55-785C-444E-B054-6E7D2EA1CC3B}" presName="horz1" presStyleCnt="0"/>
      <dgm:spPr/>
    </dgm:pt>
    <dgm:pt modelId="{13857787-CF47-4D10-92A6-0D1BFE055FFF}" type="pres">
      <dgm:prSet presAssocID="{AE266F55-785C-444E-B054-6E7D2EA1CC3B}" presName="tx1" presStyleLbl="revTx" presStyleIdx="0" presStyleCnt="3"/>
      <dgm:spPr/>
    </dgm:pt>
    <dgm:pt modelId="{D069D138-0BD1-4ACE-BB39-531FFBE42666}" type="pres">
      <dgm:prSet presAssocID="{AE266F55-785C-444E-B054-6E7D2EA1CC3B}" presName="vert1" presStyleCnt="0"/>
      <dgm:spPr/>
    </dgm:pt>
    <dgm:pt modelId="{60B708DD-A308-45EB-A5BD-D0FB33B999BF}" type="pres">
      <dgm:prSet presAssocID="{9E3B87C8-C31D-4A0C-B042-BE37B322B6FE}" presName="thickLine" presStyleLbl="alignNode1" presStyleIdx="1" presStyleCnt="3" custLinFactNeighborX="0" custLinFactNeighborY="8448"/>
      <dgm:spPr/>
    </dgm:pt>
    <dgm:pt modelId="{CB1B9EFB-3EE2-44DB-B119-A6C853A7617F}" type="pres">
      <dgm:prSet presAssocID="{9E3B87C8-C31D-4A0C-B042-BE37B322B6FE}" presName="horz1" presStyleCnt="0"/>
      <dgm:spPr/>
    </dgm:pt>
    <dgm:pt modelId="{905B9391-C275-4260-A7D7-D6A58400C791}" type="pres">
      <dgm:prSet presAssocID="{9E3B87C8-C31D-4A0C-B042-BE37B322B6FE}" presName="tx1" presStyleLbl="revTx" presStyleIdx="1" presStyleCnt="3" custLinFactNeighborX="0" custLinFactNeighborY="-3943"/>
      <dgm:spPr/>
    </dgm:pt>
    <dgm:pt modelId="{3FE5848E-AA08-4D02-9141-BC1950F57528}" type="pres">
      <dgm:prSet presAssocID="{9E3B87C8-C31D-4A0C-B042-BE37B322B6FE}" presName="vert1" presStyleCnt="0"/>
      <dgm:spPr/>
    </dgm:pt>
    <dgm:pt modelId="{2AD0D499-1D62-45CB-8D9E-38CFA6B0467D}" type="pres">
      <dgm:prSet presAssocID="{427196CF-CA51-4419-80B4-B116F669AE5E}" presName="thickLine" presStyleLbl="alignNode1" presStyleIdx="2" presStyleCnt="3" custLinFactNeighborX="0" custLinFactNeighborY="-704"/>
      <dgm:spPr/>
    </dgm:pt>
    <dgm:pt modelId="{62C3E5D3-6C98-49B4-BDDE-906031F1F6B7}" type="pres">
      <dgm:prSet presAssocID="{427196CF-CA51-4419-80B4-B116F669AE5E}" presName="horz1" presStyleCnt="0"/>
      <dgm:spPr/>
    </dgm:pt>
    <dgm:pt modelId="{705DA5A3-0BBA-4B23-BB87-1DB21552943F}" type="pres">
      <dgm:prSet presAssocID="{427196CF-CA51-4419-80B4-B116F669AE5E}" presName="tx1" presStyleLbl="revTx" presStyleIdx="2" presStyleCnt="3"/>
      <dgm:spPr/>
    </dgm:pt>
    <dgm:pt modelId="{F7583DB6-7DB0-4E16-AD7A-45AEA8F04636}" type="pres">
      <dgm:prSet presAssocID="{427196CF-CA51-4419-80B4-B116F669AE5E}" presName="vert1" presStyleCnt="0"/>
      <dgm:spPr/>
    </dgm:pt>
  </dgm:ptLst>
  <dgm:cxnLst>
    <dgm:cxn modelId="{08A46809-3787-4B03-93AA-71033CF8B27A}" srcId="{C156DAB8-7F91-441D-91A3-2C5353100E3C}" destId="{9E3B87C8-C31D-4A0C-B042-BE37B322B6FE}" srcOrd="1" destOrd="0" parTransId="{33CDA240-7173-467E-A6EB-4526EE729713}" sibTransId="{CEF16478-4BC0-4FB8-9F00-FF5103E5CC54}"/>
    <dgm:cxn modelId="{6915751E-4F84-451D-95C4-254835A2A541}" type="presOf" srcId="{427196CF-CA51-4419-80B4-B116F669AE5E}" destId="{705DA5A3-0BBA-4B23-BB87-1DB21552943F}" srcOrd="0" destOrd="0" presId="urn:microsoft.com/office/officeart/2008/layout/LinedList"/>
    <dgm:cxn modelId="{F6664027-40A8-4084-9974-1F742C765DA1}" type="presOf" srcId="{AE266F55-785C-444E-B054-6E7D2EA1CC3B}" destId="{13857787-CF47-4D10-92A6-0D1BFE055FFF}" srcOrd="0" destOrd="0" presId="urn:microsoft.com/office/officeart/2008/layout/LinedList"/>
    <dgm:cxn modelId="{9951282A-1738-4C9E-B7BE-9FFA79F750F8}" srcId="{C156DAB8-7F91-441D-91A3-2C5353100E3C}" destId="{427196CF-CA51-4419-80B4-B116F669AE5E}" srcOrd="2" destOrd="0" parTransId="{4EF5AE41-48F2-47DB-8685-69FA0D818F35}" sibTransId="{EE7A577F-A5FE-43D9-8D7E-F7208C027B3F}"/>
    <dgm:cxn modelId="{E7C54931-173B-4C00-B386-376B7126B147}" type="presOf" srcId="{9E3B87C8-C31D-4A0C-B042-BE37B322B6FE}" destId="{905B9391-C275-4260-A7D7-D6A58400C791}" srcOrd="0" destOrd="0" presId="urn:microsoft.com/office/officeart/2008/layout/LinedList"/>
    <dgm:cxn modelId="{85BA3671-F7CB-4C77-B6DC-BF9A6AB3720A}" type="presOf" srcId="{C156DAB8-7F91-441D-91A3-2C5353100E3C}" destId="{768ABE85-1729-40F4-88B8-D22BC6E0A252}" srcOrd="0" destOrd="0" presId="urn:microsoft.com/office/officeart/2008/layout/LinedList"/>
    <dgm:cxn modelId="{C72212DB-A8FE-4CCD-A161-1C5FA942256A}" srcId="{C156DAB8-7F91-441D-91A3-2C5353100E3C}" destId="{AE266F55-785C-444E-B054-6E7D2EA1CC3B}" srcOrd="0" destOrd="0" parTransId="{D11DC9C0-E7E4-4D57-B591-23587F335C05}" sibTransId="{A795F649-440C-48F2-83D5-013F5A5EA462}"/>
    <dgm:cxn modelId="{174A646D-C69F-4FEA-B04C-A8400D73161D}" type="presParOf" srcId="{768ABE85-1729-40F4-88B8-D22BC6E0A252}" destId="{F1EB5590-C589-479C-BBEB-C1F5412001FD}" srcOrd="0" destOrd="0" presId="urn:microsoft.com/office/officeart/2008/layout/LinedList"/>
    <dgm:cxn modelId="{BE47AD47-9BBA-46CB-BC30-4C2B47880E5A}" type="presParOf" srcId="{768ABE85-1729-40F4-88B8-D22BC6E0A252}" destId="{CF1050E3-38CD-4264-A4B9-F1823CFD476D}" srcOrd="1" destOrd="0" presId="urn:microsoft.com/office/officeart/2008/layout/LinedList"/>
    <dgm:cxn modelId="{F56A97B0-2DF4-4FD7-AFF4-DBE2B4D4E879}" type="presParOf" srcId="{CF1050E3-38CD-4264-A4B9-F1823CFD476D}" destId="{13857787-CF47-4D10-92A6-0D1BFE055FFF}" srcOrd="0" destOrd="0" presId="urn:microsoft.com/office/officeart/2008/layout/LinedList"/>
    <dgm:cxn modelId="{59ABFE1B-506A-4559-B01D-B80D2D3B1601}" type="presParOf" srcId="{CF1050E3-38CD-4264-A4B9-F1823CFD476D}" destId="{D069D138-0BD1-4ACE-BB39-531FFBE42666}" srcOrd="1" destOrd="0" presId="urn:microsoft.com/office/officeart/2008/layout/LinedList"/>
    <dgm:cxn modelId="{D417D56F-7BD5-4887-9078-D5D46C7FFF4A}" type="presParOf" srcId="{768ABE85-1729-40F4-88B8-D22BC6E0A252}" destId="{60B708DD-A308-45EB-A5BD-D0FB33B999BF}" srcOrd="2" destOrd="0" presId="urn:microsoft.com/office/officeart/2008/layout/LinedList"/>
    <dgm:cxn modelId="{45F39337-C7B5-43AD-BFB9-C919971B58BE}" type="presParOf" srcId="{768ABE85-1729-40F4-88B8-D22BC6E0A252}" destId="{CB1B9EFB-3EE2-44DB-B119-A6C853A7617F}" srcOrd="3" destOrd="0" presId="urn:microsoft.com/office/officeart/2008/layout/LinedList"/>
    <dgm:cxn modelId="{1B1F4062-E426-4CB5-9641-ABC1E819A3F9}" type="presParOf" srcId="{CB1B9EFB-3EE2-44DB-B119-A6C853A7617F}" destId="{905B9391-C275-4260-A7D7-D6A58400C791}" srcOrd="0" destOrd="0" presId="urn:microsoft.com/office/officeart/2008/layout/LinedList"/>
    <dgm:cxn modelId="{8BAF4D63-AE53-4306-8FAE-C7E06E22A605}" type="presParOf" srcId="{CB1B9EFB-3EE2-44DB-B119-A6C853A7617F}" destId="{3FE5848E-AA08-4D02-9141-BC1950F57528}" srcOrd="1" destOrd="0" presId="urn:microsoft.com/office/officeart/2008/layout/LinedList"/>
    <dgm:cxn modelId="{2CDE39CC-2DF1-445C-AAC4-EEF74BAC86BF}" type="presParOf" srcId="{768ABE85-1729-40F4-88B8-D22BC6E0A252}" destId="{2AD0D499-1D62-45CB-8D9E-38CFA6B0467D}" srcOrd="4" destOrd="0" presId="urn:microsoft.com/office/officeart/2008/layout/LinedList"/>
    <dgm:cxn modelId="{F9948626-5DFF-4250-BDC3-7BE12E63DFA1}" type="presParOf" srcId="{768ABE85-1729-40F4-88B8-D22BC6E0A252}" destId="{62C3E5D3-6C98-49B4-BDDE-906031F1F6B7}" srcOrd="5" destOrd="0" presId="urn:microsoft.com/office/officeart/2008/layout/LinedList"/>
    <dgm:cxn modelId="{B87844F8-8B2F-4701-9606-6CCD81C205D7}" type="presParOf" srcId="{62C3E5D3-6C98-49B4-BDDE-906031F1F6B7}" destId="{705DA5A3-0BBA-4B23-BB87-1DB21552943F}" srcOrd="0" destOrd="0" presId="urn:microsoft.com/office/officeart/2008/layout/LinedList"/>
    <dgm:cxn modelId="{9A269511-7651-4404-B3B4-EADBF0F7658A}" type="presParOf" srcId="{62C3E5D3-6C98-49B4-BDDE-906031F1F6B7}" destId="{F7583DB6-7DB0-4E16-AD7A-45AEA8F0463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DD85EF-F149-4480-A589-C60BDE56CEB9}" type="doc">
      <dgm:prSet loTypeId="urn:microsoft.com/office/officeart/2008/layout/Lin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CB35EC3-1814-4A14-868E-5C5AFC557D8B}">
      <dgm:prSet custT="1"/>
      <dgm:spPr/>
      <dgm:t>
        <a:bodyPr/>
        <a:lstStyle/>
        <a:p>
          <a:pPr>
            <a:lnSpc>
              <a:spcPts val="2160"/>
            </a:lnSpc>
            <a:spcBef>
              <a:spcPts val="600"/>
            </a:spcBef>
            <a:spcAft>
              <a:spcPts val="1200"/>
            </a:spcAft>
          </a:pPr>
          <a:r>
            <a:rPr lang="fi-FI" sz="2000" b="1" dirty="0"/>
            <a:t>Arvojen tunnistaminen</a:t>
          </a:r>
          <a:br>
            <a:rPr lang="fi-FI" sz="2400" b="1" dirty="0"/>
          </a:br>
          <a:r>
            <a:rPr lang="fi-FI" sz="1800" dirty="0"/>
            <a:t>Päätöksenteko helpottuu, kun on selkeät arvot ja periaatteet </a:t>
          </a:r>
          <a:br>
            <a:rPr lang="fi-FI" sz="1800" dirty="0"/>
          </a:br>
          <a:r>
            <a:rPr lang="fi-FI" sz="1800" dirty="0"/>
            <a:t>– mikä on minulle/yritykselle tärkeää.</a:t>
          </a:r>
          <a:endParaRPr lang="en-US" sz="1800" b="1" dirty="0"/>
        </a:p>
      </dgm:t>
    </dgm:pt>
    <dgm:pt modelId="{694D6AB8-D69C-46B0-810F-B138C4BAD99D}" type="parTrans" cxnId="{827AAAE9-402D-4B42-9B52-51CF82647083}">
      <dgm:prSet/>
      <dgm:spPr/>
      <dgm:t>
        <a:bodyPr/>
        <a:lstStyle/>
        <a:p>
          <a:endParaRPr lang="en-US"/>
        </a:p>
      </dgm:t>
    </dgm:pt>
    <dgm:pt modelId="{F459550B-A298-4803-89AB-52D067E79194}" type="sibTrans" cxnId="{827AAAE9-402D-4B42-9B52-51CF82647083}">
      <dgm:prSet/>
      <dgm:spPr/>
      <dgm:t>
        <a:bodyPr/>
        <a:lstStyle/>
        <a:p>
          <a:endParaRPr lang="en-US"/>
        </a:p>
      </dgm:t>
    </dgm:pt>
    <dgm:pt modelId="{405F2925-6C26-4B28-B269-DA51575A4246}">
      <dgm:prSet custT="1"/>
      <dgm:spPr/>
      <dgm:t>
        <a:bodyPr/>
        <a:lstStyle/>
        <a:p>
          <a:pPr>
            <a:lnSpc>
              <a:spcPts val="2200"/>
            </a:lnSpc>
          </a:pPr>
          <a:r>
            <a:rPr lang="fi-FI" sz="2000" b="1" dirty="0"/>
            <a:t>Ajanhallinta ja fokus</a:t>
          </a:r>
          <a:br>
            <a:rPr lang="fi-FI" sz="3200" dirty="0"/>
          </a:br>
          <a:r>
            <a:rPr lang="fi-FI" sz="1800" dirty="0"/>
            <a:t>Priorisointi – tärkeä ennen kiireistä. </a:t>
          </a:r>
          <a:br>
            <a:rPr lang="fi-FI" sz="1800" dirty="0"/>
          </a:br>
          <a:r>
            <a:rPr lang="fi-FI" sz="1800" dirty="0"/>
            <a:t>Varaa aikaa sellaiselle työlle joka vaatii keskittymistä.</a:t>
          </a:r>
          <a:endParaRPr lang="en-US" sz="1800" dirty="0"/>
        </a:p>
      </dgm:t>
    </dgm:pt>
    <dgm:pt modelId="{80D8912D-FFB6-4787-97DE-A9A44BD960CD}" type="parTrans" cxnId="{8F12F630-671B-4CD8-B4B0-E658297018F2}">
      <dgm:prSet/>
      <dgm:spPr/>
      <dgm:t>
        <a:bodyPr/>
        <a:lstStyle/>
        <a:p>
          <a:endParaRPr lang="en-US"/>
        </a:p>
      </dgm:t>
    </dgm:pt>
    <dgm:pt modelId="{EAE7C1C0-B764-4519-99CD-AFB262CC0277}" type="sibTrans" cxnId="{8F12F630-671B-4CD8-B4B0-E658297018F2}">
      <dgm:prSet/>
      <dgm:spPr/>
      <dgm:t>
        <a:bodyPr/>
        <a:lstStyle/>
        <a:p>
          <a:endParaRPr lang="en-US"/>
        </a:p>
      </dgm:t>
    </dgm:pt>
    <dgm:pt modelId="{C7B26619-6C38-4258-908C-D26A3D54C845}">
      <dgm:prSet custT="1"/>
      <dgm:spPr/>
      <dgm:t>
        <a:bodyPr/>
        <a:lstStyle/>
        <a:p>
          <a:pPr>
            <a:lnSpc>
              <a:spcPts val="2160"/>
            </a:lnSpc>
          </a:pPr>
          <a:r>
            <a:rPr lang="fi-FI" sz="2000" b="1" dirty="0"/>
            <a:t>Tunneäly ja itsereflektio</a:t>
          </a:r>
          <a:br>
            <a:rPr lang="fi-FI" sz="2000" b="1" dirty="0"/>
          </a:br>
          <a:r>
            <a:rPr lang="fi-FI" sz="1800" dirty="0"/>
            <a:t>Nimeä tunteet, tunnista stressireaktiot, tee tietoisia valintoja.</a:t>
          </a:r>
          <a:br>
            <a:rPr lang="fi-FI" sz="1800" dirty="0"/>
          </a:br>
          <a:r>
            <a:rPr lang="fi-FI" sz="1800" dirty="0"/>
            <a:t>Miten hallitset omia tunteitasi ja stressiä?</a:t>
          </a:r>
          <a:br>
            <a:rPr lang="fi-FI" sz="3200" dirty="0"/>
          </a:br>
          <a:endParaRPr lang="en-US" sz="3200" dirty="0"/>
        </a:p>
      </dgm:t>
    </dgm:pt>
    <dgm:pt modelId="{C82BE33D-AB2C-45CB-98A1-C18FA723A35F}" type="parTrans" cxnId="{EC50B17C-2E75-42B3-8549-332026C7E4A9}">
      <dgm:prSet/>
      <dgm:spPr/>
      <dgm:t>
        <a:bodyPr/>
        <a:lstStyle/>
        <a:p>
          <a:endParaRPr lang="en-US"/>
        </a:p>
      </dgm:t>
    </dgm:pt>
    <dgm:pt modelId="{7338245E-BFD4-4C6D-B7E1-4DBA601FCEB6}" type="sibTrans" cxnId="{EC50B17C-2E75-42B3-8549-332026C7E4A9}">
      <dgm:prSet/>
      <dgm:spPr/>
      <dgm:t>
        <a:bodyPr/>
        <a:lstStyle/>
        <a:p>
          <a:endParaRPr lang="en-US"/>
        </a:p>
      </dgm:t>
    </dgm:pt>
    <dgm:pt modelId="{5B2DDAF2-EEDC-4CF8-B133-366AA9CB12B7}">
      <dgm:prSet custT="1"/>
      <dgm:spPr/>
      <dgm:t>
        <a:bodyPr/>
        <a:lstStyle/>
        <a:p>
          <a:pPr>
            <a:lnSpc>
              <a:spcPts val="2400"/>
            </a:lnSpc>
          </a:pPr>
          <a:r>
            <a:rPr lang="fi-FI" sz="2000" b="1" dirty="0"/>
            <a:t>Työn ja vapaa-ajan tasapaino</a:t>
          </a:r>
          <a:br>
            <a:rPr lang="fi-FI" sz="2000" b="1" dirty="0"/>
          </a:br>
          <a:r>
            <a:rPr lang="fi-FI" sz="1800" dirty="0"/>
            <a:t>Palautuminen on suorituskyvyn ehto, ei palkinto!</a:t>
          </a:r>
          <a:endParaRPr lang="en-US" sz="2000" b="1" dirty="0"/>
        </a:p>
      </dgm:t>
    </dgm:pt>
    <dgm:pt modelId="{341C23C4-36E5-4E5F-96A2-7802F003659C}" type="parTrans" cxnId="{8FD42334-504B-464E-ABD2-C00BCEACA672}">
      <dgm:prSet/>
      <dgm:spPr/>
      <dgm:t>
        <a:bodyPr/>
        <a:lstStyle/>
        <a:p>
          <a:endParaRPr lang="en-US"/>
        </a:p>
      </dgm:t>
    </dgm:pt>
    <dgm:pt modelId="{BE234AF2-E6BB-4A9E-BF5F-78E4321A5E99}" type="sibTrans" cxnId="{8FD42334-504B-464E-ABD2-C00BCEACA672}">
      <dgm:prSet/>
      <dgm:spPr/>
      <dgm:t>
        <a:bodyPr/>
        <a:lstStyle/>
        <a:p>
          <a:endParaRPr lang="en-US"/>
        </a:p>
      </dgm:t>
    </dgm:pt>
    <dgm:pt modelId="{3861B646-B046-49D9-AB35-F18333D4D165}" type="pres">
      <dgm:prSet presAssocID="{10DD85EF-F149-4480-A589-C60BDE56CEB9}" presName="vert0" presStyleCnt="0">
        <dgm:presLayoutVars>
          <dgm:dir/>
          <dgm:animOne val="branch"/>
          <dgm:animLvl val="lvl"/>
        </dgm:presLayoutVars>
      </dgm:prSet>
      <dgm:spPr/>
    </dgm:pt>
    <dgm:pt modelId="{7C3D7D20-23AE-4B29-8DCD-BD1F0610D2B5}" type="pres">
      <dgm:prSet presAssocID="{3CB35EC3-1814-4A14-868E-5C5AFC557D8B}" presName="thickLine" presStyleLbl="alignNode1" presStyleIdx="0" presStyleCnt="4"/>
      <dgm:spPr/>
    </dgm:pt>
    <dgm:pt modelId="{16F6D7E2-B78A-46C6-A112-6EE89AEAD3D1}" type="pres">
      <dgm:prSet presAssocID="{3CB35EC3-1814-4A14-868E-5C5AFC557D8B}" presName="horz1" presStyleCnt="0"/>
      <dgm:spPr/>
    </dgm:pt>
    <dgm:pt modelId="{43FF6F15-C92A-4E19-890F-F76B3EF25FB1}" type="pres">
      <dgm:prSet presAssocID="{3CB35EC3-1814-4A14-868E-5C5AFC557D8B}" presName="tx1" presStyleLbl="revTx" presStyleIdx="0" presStyleCnt="4"/>
      <dgm:spPr/>
    </dgm:pt>
    <dgm:pt modelId="{D537B356-9B0C-4049-9797-0540128DECF1}" type="pres">
      <dgm:prSet presAssocID="{3CB35EC3-1814-4A14-868E-5C5AFC557D8B}" presName="vert1" presStyleCnt="0"/>
      <dgm:spPr/>
    </dgm:pt>
    <dgm:pt modelId="{0512B60B-09D0-4598-90B2-8742ABD8BDAD}" type="pres">
      <dgm:prSet presAssocID="{405F2925-6C26-4B28-B269-DA51575A4246}" presName="thickLine" presStyleLbl="alignNode1" presStyleIdx="1" presStyleCnt="4"/>
      <dgm:spPr/>
    </dgm:pt>
    <dgm:pt modelId="{9B712A0F-0632-481E-BE37-BB5D0F610418}" type="pres">
      <dgm:prSet presAssocID="{405F2925-6C26-4B28-B269-DA51575A4246}" presName="horz1" presStyleCnt="0"/>
      <dgm:spPr/>
    </dgm:pt>
    <dgm:pt modelId="{EEC4979C-9ECF-486B-8ACE-D7EAF55D646E}" type="pres">
      <dgm:prSet presAssocID="{405F2925-6C26-4B28-B269-DA51575A4246}" presName="tx1" presStyleLbl="revTx" presStyleIdx="1" presStyleCnt="4"/>
      <dgm:spPr/>
    </dgm:pt>
    <dgm:pt modelId="{6FEC5E26-5AAA-435F-BE5C-9C2CDCDE58CF}" type="pres">
      <dgm:prSet presAssocID="{405F2925-6C26-4B28-B269-DA51575A4246}" presName="vert1" presStyleCnt="0"/>
      <dgm:spPr/>
    </dgm:pt>
    <dgm:pt modelId="{BAED0D96-4594-41B0-A870-2CF2375949D1}" type="pres">
      <dgm:prSet presAssocID="{C7B26619-6C38-4258-908C-D26A3D54C845}" presName="thickLine" presStyleLbl="alignNode1" presStyleIdx="2" presStyleCnt="4"/>
      <dgm:spPr/>
    </dgm:pt>
    <dgm:pt modelId="{A307F004-B42D-43B0-A85A-DA2A734788AD}" type="pres">
      <dgm:prSet presAssocID="{C7B26619-6C38-4258-908C-D26A3D54C845}" presName="horz1" presStyleCnt="0"/>
      <dgm:spPr/>
    </dgm:pt>
    <dgm:pt modelId="{F891397E-57D5-476C-B2BE-E19762FBEDDD}" type="pres">
      <dgm:prSet presAssocID="{C7B26619-6C38-4258-908C-D26A3D54C845}" presName="tx1" presStyleLbl="revTx" presStyleIdx="2" presStyleCnt="4"/>
      <dgm:spPr/>
    </dgm:pt>
    <dgm:pt modelId="{207889DE-3735-4BDC-8268-B235CB2D862D}" type="pres">
      <dgm:prSet presAssocID="{C7B26619-6C38-4258-908C-D26A3D54C845}" presName="vert1" presStyleCnt="0"/>
      <dgm:spPr/>
    </dgm:pt>
    <dgm:pt modelId="{326F22FE-4D21-443C-A843-3FBEC82206FF}" type="pres">
      <dgm:prSet presAssocID="{5B2DDAF2-EEDC-4CF8-B133-366AA9CB12B7}" presName="thickLine" presStyleLbl="alignNode1" presStyleIdx="3" presStyleCnt="4"/>
      <dgm:spPr/>
    </dgm:pt>
    <dgm:pt modelId="{F4CABA95-33BE-4259-90B6-0C4EEF77D22F}" type="pres">
      <dgm:prSet presAssocID="{5B2DDAF2-EEDC-4CF8-B133-366AA9CB12B7}" presName="horz1" presStyleCnt="0"/>
      <dgm:spPr/>
    </dgm:pt>
    <dgm:pt modelId="{7CC5BC47-9528-4D58-B1D6-84F1576FB8B2}" type="pres">
      <dgm:prSet presAssocID="{5B2DDAF2-EEDC-4CF8-B133-366AA9CB12B7}" presName="tx1" presStyleLbl="revTx" presStyleIdx="3" presStyleCnt="4"/>
      <dgm:spPr/>
    </dgm:pt>
    <dgm:pt modelId="{F4123257-0635-4135-86D0-C2B5E9B75066}" type="pres">
      <dgm:prSet presAssocID="{5B2DDAF2-EEDC-4CF8-B133-366AA9CB12B7}" presName="vert1" presStyleCnt="0"/>
      <dgm:spPr/>
    </dgm:pt>
  </dgm:ptLst>
  <dgm:cxnLst>
    <dgm:cxn modelId="{8F12F630-671B-4CD8-B4B0-E658297018F2}" srcId="{10DD85EF-F149-4480-A589-C60BDE56CEB9}" destId="{405F2925-6C26-4B28-B269-DA51575A4246}" srcOrd="1" destOrd="0" parTransId="{80D8912D-FFB6-4787-97DE-A9A44BD960CD}" sibTransId="{EAE7C1C0-B764-4519-99CD-AFB262CC0277}"/>
    <dgm:cxn modelId="{8FD42334-504B-464E-ABD2-C00BCEACA672}" srcId="{10DD85EF-F149-4480-A589-C60BDE56CEB9}" destId="{5B2DDAF2-EEDC-4CF8-B133-366AA9CB12B7}" srcOrd="3" destOrd="0" parTransId="{341C23C4-36E5-4E5F-96A2-7802F003659C}" sibTransId="{BE234AF2-E6BB-4A9E-BF5F-78E4321A5E99}"/>
    <dgm:cxn modelId="{EC50B17C-2E75-42B3-8549-332026C7E4A9}" srcId="{10DD85EF-F149-4480-A589-C60BDE56CEB9}" destId="{C7B26619-6C38-4258-908C-D26A3D54C845}" srcOrd="2" destOrd="0" parTransId="{C82BE33D-AB2C-45CB-98A1-C18FA723A35F}" sibTransId="{7338245E-BFD4-4C6D-B7E1-4DBA601FCEB6}"/>
    <dgm:cxn modelId="{BBBF70A9-19A3-45EE-A4B9-24A7FD04C489}" type="presOf" srcId="{10DD85EF-F149-4480-A589-C60BDE56CEB9}" destId="{3861B646-B046-49D9-AB35-F18333D4D165}" srcOrd="0" destOrd="0" presId="urn:microsoft.com/office/officeart/2008/layout/LinedList"/>
    <dgm:cxn modelId="{121C3CAD-D73D-41BD-8138-269E1E46681C}" type="presOf" srcId="{C7B26619-6C38-4258-908C-D26A3D54C845}" destId="{F891397E-57D5-476C-B2BE-E19762FBEDDD}" srcOrd="0" destOrd="0" presId="urn:microsoft.com/office/officeart/2008/layout/LinedList"/>
    <dgm:cxn modelId="{19488DC6-A2B2-4975-8E44-C20890EA1AD3}" type="presOf" srcId="{3CB35EC3-1814-4A14-868E-5C5AFC557D8B}" destId="{43FF6F15-C92A-4E19-890F-F76B3EF25FB1}" srcOrd="0" destOrd="0" presId="urn:microsoft.com/office/officeart/2008/layout/LinedList"/>
    <dgm:cxn modelId="{C30054D4-A6A1-4734-B6A7-6AE638BEAA74}" type="presOf" srcId="{5B2DDAF2-EEDC-4CF8-B133-366AA9CB12B7}" destId="{7CC5BC47-9528-4D58-B1D6-84F1576FB8B2}" srcOrd="0" destOrd="0" presId="urn:microsoft.com/office/officeart/2008/layout/LinedList"/>
    <dgm:cxn modelId="{F140EAD9-0BA4-4F35-9489-C615A54E6E6E}" type="presOf" srcId="{405F2925-6C26-4B28-B269-DA51575A4246}" destId="{EEC4979C-9ECF-486B-8ACE-D7EAF55D646E}" srcOrd="0" destOrd="0" presId="urn:microsoft.com/office/officeart/2008/layout/LinedList"/>
    <dgm:cxn modelId="{827AAAE9-402D-4B42-9B52-51CF82647083}" srcId="{10DD85EF-F149-4480-A589-C60BDE56CEB9}" destId="{3CB35EC3-1814-4A14-868E-5C5AFC557D8B}" srcOrd="0" destOrd="0" parTransId="{694D6AB8-D69C-46B0-810F-B138C4BAD99D}" sibTransId="{F459550B-A298-4803-89AB-52D067E79194}"/>
    <dgm:cxn modelId="{A6A30548-4322-42E4-B91F-04E3337B45F9}" type="presParOf" srcId="{3861B646-B046-49D9-AB35-F18333D4D165}" destId="{7C3D7D20-23AE-4B29-8DCD-BD1F0610D2B5}" srcOrd="0" destOrd="0" presId="urn:microsoft.com/office/officeart/2008/layout/LinedList"/>
    <dgm:cxn modelId="{46A965CD-382C-4579-9E90-2CCAB79F6CED}" type="presParOf" srcId="{3861B646-B046-49D9-AB35-F18333D4D165}" destId="{16F6D7E2-B78A-46C6-A112-6EE89AEAD3D1}" srcOrd="1" destOrd="0" presId="urn:microsoft.com/office/officeart/2008/layout/LinedList"/>
    <dgm:cxn modelId="{44812DF0-E6BE-46D1-9BDC-B10E1FE10323}" type="presParOf" srcId="{16F6D7E2-B78A-46C6-A112-6EE89AEAD3D1}" destId="{43FF6F15-C92A-4E19-890F-F76B3EF25FB1}" srcOrd="0" destOrd="0" presId="urn:microsoft.com/office/officeart/2008/layout/LinedList"/>
    <dgm:cxn modelId="{F795CD48-92AE-47F8-80E8-EB73BC7A411B}" type="presParOf" srcId="{16F6D7E2-B78A-46C6-A112-6EE89AEAD3D1}" destId="{D537B356-9B0C-4049-9797-0540128DECF1}" srcOrd="1" destOrd="0" presId="urn:microsoft.com/office/officeart/2008/layout/LinedList"/>
    <dgm:cxn modelId="{EAFDA7DD-90A6-4FFD-B245-3F8DCBA440DB}" type="presParOf" srcId="{3861B646-B046-49D9-AB35-F18333D4D165}" destId="{0512B60B-09D0-4598-90B2-8742ABD8BDAD}" srcOrd="2" destOrd="0" presId="urn:microsoft.com/office/officeart/2008/layout/LinedList"/>
    <dgm:cxn modelId="{4A0B9A7F-DE7A-403F-BFED-06018958A924}" type="presParOf" srcId="{3861B646-B046-49D9-AB35-F18333D4D165}" destId="{9B712A0F-0632-481E-BE37-BB5D0F610418}" srcOrd="3" destOrd="0" presId="urn:microsoft.com/office/officeart/2008/layout/LinedList"/>
    <dgm:cxn modelId="{F1B46A9F-19FA-4929-AD7B-A180117AD309}" type="presParOf" srcId="{9B712A0F-0632-481E-BE37-BB5D0F610418}" destId="{EEC4979C-9ECF-486B-8ACE-D7EAF55D646E}" srcOrd="0" destOrd="0" presId="urn:microsoft.com/office/officeart/2008/layout/LinedList"/>
    <dgm:cxn modelId="{5D350B61-B5C6-4152-838D-C003D0607C2B}" type="presParOf" srcId="{9B712A0F-0632-481E-BE37-BB5D0F610418}" destId="{6FEC5E26-5AAA-435F-BE5C-9C2CDCDE58CF}" srcOrd="1" destOrd="0" presId="urn:microsoft.com/office/officeart/2008/layout/LinedList"/>
    <dgm:cxn modelId="{CA5502C1-BCF0-485E-A2E1-E72378CFFA3C}" type="presParOf" srcId="{3861B646-B046-49D9-AB35-F18333D4D165}" destId="{BAED0D96-4594-41B0-A870-2CF2375949D1}" srcOrd="4" destOrd="0" presId="urn:microsoft.com/office/officeart/2008/layout/LinedList"/>
    <dgm:cxn modelId="{387ED45F-4D39-4E21-A4A1-09C9360689F0}" type="presParOf" srcId="{3861B646-B046-49D9-AB35-F18333D4D165}" destId="{A307F004-B42D-43B0-A85A-DA2A734788AD}" srcOrd="5" destOrd="0" presId="urn:microsoft.com/office/officeart/2008/layout/LinedList"/>
    <dgm:cxn modelId="{1580F4F9-539D-4A52-BB5E-EC295D99CE19}" type="presParOf" srcId="{A307F004-B42D-43B0-A85A-DA2A734788AD}" destId="{F891397E-57D5-476C-B2BE-E19762FBEDDD}" srcOrd="0" destOrd="0" presId="urn:microsoft.com/office/officeart/2008/layout/LinedList"/>
    <dgm:cxn modelId="{E402DD81-9933-4C5C-8A2B-5AD8D1004F38}" type="presParOf" srcId="{A307F004-B42D-43B0-A85A-DA2A734788AD}" destId="{207889DE-3735-4BDC-8268-B235CB2D862D}" srcOrd="1" destOrd="0" presId="urn:microsoft.com/office/officeart/2008/layout/LinedList"/>
    <dgm:cxn modelId="{7C5ACD34-E40C-4FED-A9DB-7060D7779ECF}" type="presParOf" srcId="{3861B646-B046-49D9-AB35-F18333D4D165}" destId="{326F22FE-4D21-443C-A843-3FBEC82206FF}" srcOrd="6" destOrd="0" presId="urn:microsoft.com/office/officeart/2008/layout/LinedList"/>
    <dgm:cxn modelId="{BADAD147-35BE-45A8-AAEC-46FF05B1AB08}" type="presParOf" srcId="{3861B646-B046-49D9-AB35-F18333D4D165}" destId="{F4CABA95-33BE-4259-90B6-0C4EEF77D22F}" srcOrd="7" destOrd="0" presId="urn:microsoft.com/office/officeart/2008/layout/LinedList"/>
    <dgm:cxn modelId="{CA925682-669C-44BF-8E73-88D832747833}" type="presParOf" srcId="{F4CABA95-33BE-4259-90B6-0C4EEF77D22F}" destId="{7CC5BC47-9528-4D58-B1D6-84F1576FB8B2}" srcOrd="0" destOrd="0" presId="urn:microsoft.com/office/officeart/2008/layout/LinedList"/>
    <dgm:cxn modelId="{B33A7E39-529F-4E2F-9CAC-1F7265490310}" type="presParOf" srcId="{F4CABA95-33BE-4259-90B6-0C4EEF77D22F}" destId="{F4123257-0635-4135-86D0-C2B5E9B7506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2595AD-C0E6-4C4D-BE64-C15AF9E5E22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D73A8A4-5B25-42F6-8DB8-D6E3A0875CDF}">
      <dgm:prSet/>
      <dgm:spPr/>
      <dgm:t>
        <a:bodyPr/>
        <a:lstStyle/>
        <a:p>
          <a:pPr>
            <a:lnSpc>
              <a:spcPct val="100000"/>
            </a:lnSpc>
          </a:pPr>
          <a:r>
            <a:rPr lang="fi-FI" b="1" dirty="0"/>
            <a:t>Kognitiiviset taidot: </a:t>
          </a:r>
          <a:r>
            <a:rPr lang="fi-FI" dirty="0"/>
            <a:t>Analyyttinen ajattelu, looginen päättely, luovan ratkaisun löytäminen.</a:t>
          </a:r>
          <a:endParaRPr lang="en-US" dirty="0"/>
        </a:p>
      </dgm:t>
    </dgm:pt>
    <dgm:pt modelId="{65EFF36F-8E41-416B-9CCB-E9F53CF834E9}" type="parTrans" cxnId="{84FE1542-F2C5-4C0C-BD0A-6212AF05D533}">
      <dgm:prSet/>
      <dgm:spPr/>
      <dgm:t>
        <a:bodyPr/>
        <a:lstStyle/>
        <a:p>
          <a:endParaRPr lang="en-US"/>
        </a:p>
      </dgm:t>
    </dgm:pt>
    <dgm:pt modelId="{2F5AF361-5CCE-448B-9D60-DEC4335EF630}" type="sibTrans" cxnId="{84FE1542-F2C5-4C0C-BD0A-6212AF05D533}">
      <dgm:prSet/>
      <dgm:spPr/>
      <dgm:t>
        <a:bodyPr/>
        <a:lstStyle/>
        <a:p>
          <a:endParaRPr lang="en-US"/>
        </a:p>
      </dgm:t>
    </dgm:pt>
    <dgm:pt modelId="{5284D1AC-308F-4D4D-A8B2-F0E53C127141}">
      <dgm:prSet/>
      <dgm:spPr/>
      <dgm:t>
        <a:bodyPr/>
        <a:lstStyle/>
        <a:p>
          <a:pPr>
            <a:lnSpc>
              <a:spcPct val="100000"/>
            </a:lnSpc>
          </a:pPr>
          <a:r>
            <a:rPr lang="fi-FI" b="1" dirty="0"/>
            <a:t>Metakognitiiviset taidot: </a:t>
          </a:r>
          <a:r>
            <a:rPr lang="fi-FI" dirty="0"/>
            <a:t>Oman ajattelun tarkkailu: 'ajattelen ajattelemistani' – tunnistaa omat sokeat pisteet.</a:t>
          </a:r>
          <a:endParaRPr lang="en-US" dirty="0"/>
        </a:p>
      </dgm:t>
    </dgm:pt>
    <dgm:pt modelId="{E1A0F590-E340-4C58-83C5-A9079DDBF501}" type="parTrans" cxnId="{0B4A4612-4F22-482D-AAB7-26445FF66948}">
      <dgm:prSet/>
      <dgm:spPr/>
      <dgm:t>
        <a:bodyPr/>
        <a:lstStyle/>
        <a:p>
          <a:endParaRPr lang="en-US"/>
        </a:p>
      </dgm:t>
    </dgm:pt>
    <dgm:pt modelId="{BC1129E7-CC27-4998-A4E1-5365764D70BE}" type="sibTrans" cxnId="{0B4A4612-4F22-482D-AAB7-26445FF66948}">
      <dgm:prSet/>
      <dgm:spPr/>
      <dgm:t>
        <a:bodyPr/>
        <a:lstStyle/>
        <a:p>
          <a:endParaRPr lang="en-US"/>
        </a:p>
      </dgm:t>
    </dgm:pt>
    <dgm:pt modelId="{85427E30-9ADB-478D-B1CE-966171B12B04}">
      <dgm:prSet/>
      <dgm:spPr>
        <a:solidFill>
          <a:schemeClr val="accent1">
            <a:lumMod val="10000"/>
            <a:lumOff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fi-FI" b="1" dirty="0"/>
            <a:t>Toiminnalliset taidot: </a:t>
          </a:r>
          <a:r>
            <a:rPr lang="fi-FI" dirty="0"/>
            <a:t>Päätöksenteko paineen alla, priorisointi ja toimeenpano ilman täydellistä tietoa.</a:t>
          </a:r>
          <a:endParaRPr lang="en-US" dirty="0"/>
        </a:p>
      </dgm:t>
    </dgm:pt>
    <dgm:pt modelId="{365B0927-62A8-4880-B936-D5E4C87C5F8A}" type="parTrans" cxnId="{FEDDB76B-7098-4942-82DC-158DA3E76554}">
      <dgm:prSet/>
      <dgm:spPr/>
      <dgm:t>
        <a:bodyPr/>
        <a:lstStyle/>
        <a:p>
          <a:endParaRPr lang="en-US"/>
        </a:p>
      </dgm:t>
    </dgm:pt>
    <dgm:pt modelId="{1C433567-9023-4D37-B9F0-2684A5E2B6B3}" type="sibTrans" cxnId="{FEDDB76B-7098-4942-82DC-158DA3E76554}">
      <dgm:prSet/>
      <dgm:spPr/>
      <dgm:t>
        <a:bodyPr/>
        <a:lstStyle/>
        <a:p>
          <a:endParaRPr lang="en-US"/>
        </a:p>
      </dgm:t>
    </dgm:pt>
    <dgm:pt modelId="{A17DC170-C12E-4E34-81FF-1DA107A5D26A}" type="pres">
      <dgm:prSet presAssocID="{0A2595AD-C0E6-4C4D-BE64-C15AF9E5E228}" presName="root" presStyleCnt="0">
        <dgm:presLayoutVars>
          <dgm:dir/>
          <dgm:resizeHandles val="exact"/>
        </dgm:presLayoutVars>
      </dgm:prSet>
      <dgm:spPr/>
    </dgm:pt>
    <dgm:pt modelId="{7321C736-809B-4140-A7F2-25B2463DADDD}" type="pres">
      <dgm:prSet presAssocID="{CD73A8A4-5B25-42F6-8DB8-D6E3A0875CDF}" presName="compNode" presStyleCnt="0"/>
      <dgm:spPr/>
    </dgm:pt>
    <dgm:pt modelId="{A24687FC-7C6A-4BFD-80E5-0E8EB2907C85}" type="pres">
      <dgm:prSet presAssocID="{CD73A8A4-5B25-42F6-8DB8-D6E3A0875CDF}" presName="bgRect" presStyleLbl="bgShp" presStyleIdx="0" presStyleCnt="3" custLinFactNeighborX="1143" custLinFactNeighborY="-5647"/>
      <dgm:spPr>
        <a:solidFill>
          <a:schemeClr val="accent1">
            <a:lumMod val="10000"/>
            <a:lumOff val="90000"/>
          </a:schemeClr>
        </a:solidFill>
      </dgm:spPr>
    </dgm:pt>
    <dgm:pt modelId="{5A6B9B5B-251D-4286-ACD6-4A6C08077F8A}" type="pres">
      <dgm:prSet presAssocID="{CD73A8A4-5B25-42F6-8DB8-D6E3A0875CD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byrintti"/>
        </a:ext>
      </dgm:extLst>
    </dgm:pt>
    <dgm:pt modelId="{69F543CD-CBD8-4287-965A-00CA3AEC65DC}" type="pres">
      <dgm:prSet presAssocID="{CD73A8A4-5B25-42F6-8DB8-D6E3A0875CDF}" presName="spaceRect" presStyleCnt="0"/>
      <dgm:spPr/>
    </dgm:pt>
    <dgm:pt modelId="{FF59EA68-6DD5-45E7-A02A-6DF61751371A}" type="pres">
      <dgm:prSet presAssocID="{CD73A8A4-5B25-42F6-8DB8-D6E3A0875CDF}" presName="parTx" presStyleLbl="revTx" presStyleIdx="0" presStyleCnt="3">
        <dgm:presLayoutVars>
          <dgm:chMax val="0"/>
          <dgm:chPref val="0"/>
        </dgm:presLayoutVars>
      </dgm:prSet>
      <dgm:spPr/>
    </dgm:pt>
    <dgm:pt modelId="{3741A759-FA99-41E6-8EBF-762E50F4FE05}" type="pres">
      <dgm:prSet presAssocID="{2F5AF361-5CCE-448B-9D60-DEC4335EF630}" presName="sibTrans" presStyleCnt="0"/>
      <dgm:spPr/>
    </dgm:pt>
    <dgm:pt modelId="{53526B6B-EF3D-4EC7-9876-EFA167EE41F4}" type="pres">
      <dgm:prSet presAssocID="{5284D1AC-308F-4D4D-A8B2-F0E53C127141}" presName="compNode" presStyleCnt="0"/>
      <dgm:spPr/>
    </dgm:pt>
    <dgm:pt modelId="{EA668C6F-8CAB-4D2C-A656-0776C30AA50D}" type="pres">
      <dgm:prSet presAssocID="{5284D1AC-308F-4D4D-A8B2-F0E53C127141}" presName="bgRect" presStyleLbl="bgShp" presStyleIdx="1" presStyleCnt="3"/>
      <dgm:spPr>
        <a:solidFill>
          <a:schemeClr val="accent1">
            <a:lumMod val="10000"/>
            <a:lumOff val="90000"/>
          </a:schemeClr>
        </a:solidFill>
      </dgm:spPr>
    </dgm:pt>
    <dgm:pt modelId="{423D7CCF-0AF3-43AA-ABD2-B619617E0E88}" type="pres">
      <dgm:prSet presAssocID="{5284D1AC-308F-4D4D-A8B2-F0E53C12714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curity Camera Sign"/>
        </a:ext>
      </dgm:extLst>
    </dgm:pt>
    <dgm:pt modelId="{CCFB832B-0688-4D08-A0B6-9AB6582E8326}" type="pres">
      <dgm:prSet presAssocID="{5284D1AC-308F-4D4D-A8B2-F0E53C127141}" presName="spaceRect" presStyleCnt="0"/>
      <dgm:spPr/>
    </dgm:pt>
    <dgm:pt modelId="{89399682-A526-436A-B29E-8AABC9F3F72C}" type="pres">
      <dgm:prSet presAssocID="{5284D1AC-308F-4D4D-A8B2-F0E53C127141}" presName="parTx" presStyleLbl="revTx" presStyleIdx="1" presStyleCnt="3">
        <dgm:presLayoutVars>
          <dgm:chMax val="0"/>
          <dgm:chPref val="0"/>
        </dgm:presLayoutVars>
      </dgm:prSet>
      <dgm:spPr/>
    </dgm:pt>
    <dgm:pt modelId="{965CF343-0E07-4250-82DD-70D5E57ABB95}" type="pres">
      <dgm:prSet presAssocID="{BC1129E7-CC27-4998-A4E1-5365764D70BE}" presName="sibTrans" presStyleCnt="0"/>
      <dgm:spPr/>
    </dgm:pt>
    <dgm:pt modelId="{0DC4D28A-C516-42F0-A10C-78A18189846C}" type="pres">
      <dgm:prSet presAssocID="{85427E30-9ADB-478D-B1CE-966171B12B04}" presName="compNode" presStyleCnt="0"/>
      <dgm:spPr/>
    </dgm:pt>
    <dgm:pt modelId="{6E3FF266-C93A-47FF-AE6F-69FD7E5C4D69}" type="pres">
      <dgm:prSet presAssocID="{85427E30-9ADB-478D-B1CE-966171B12B04}" presName="bgRect" presStyleLbl="bgShp" presStyleIdx="2" presStyleCnt="3"/>
      <dgm:spPr>
        <a:solidFill>
          <a:schemeClr val="accent1">
            <a:lumMod val="10000"/>
            <a:lumOff val="90000"/>
          </a:schemeClr>
        </a:solidFill>
      </dgm:spPr>
    </dgm:pt>
    <dgm:pt modelId="{737F0F0B-2BE6-4081-B041-A812179371FD}" type="pres">
      <dgm:prSet presAssocID="{85427E30-9ADB-478D-B1CE-966171B12B0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DEB41DB7-9979-4D7D-A33D-F2FD98CD1B7D}" type="pres">
      <dgm:prSet presAssocID="{85427E30-9ADB-478D-B1CE-966171B12B04}" presName="spaceRect" presStyleCnt="0"/>
      <dgm:spPr/>
    </dgm:pt>
    <dgm:pt modelId="{DBB242C2-EA08-4210-9A2E-C68921980E4D}" type="pres">
      <dgm:prSet presAssocID="{85427E30-9ADB-478D-B1CE-966171B12B04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B4A4612-4F22-482D-AAB7-26445FF66948}" srcId="{0A2595AD-C0E6-4C4D-BE64-C15AF9E5E228}" destId="{5284D1AC-308F-4D4D-A8B2-F0E53C127141}" srcOrd="1" destOrd="0" parTransId="{E1A0F590-E340-4C58-83C5-A9079DDBF501}" sibTransId="{BC1129E7-CC27-4998-A4E1-5365764D70BE}"/>
    <dgm:cxn modelId="{38DC2018-E8BA-4F4D-A3CF-33D41D6D2D3C}" type="presOf" srcId="{85427E30-9ADB-478D-B1CE-966171B12B04}" destId="{DBB242C2-EA08-4210-9A2E-C68921980E4D}" srcOrd="0" destOrd="0" presId="urn:microsoft.com/office/officeart/2018/2/layout/IconVerticalSolidList"/>
    <dgm:cxn modelId="{57D56719-0748-4DAB-A0A7-412F08AC4EFB}" type="presOf" srcId="{5284D1AC-308F-4D4D-A8B2-F0E53C127141}" destId="{89399682-A526-436A-B29E-8AABC9F3F72C}" srcOrd="0" destOrd="0" presId="urn:microsoft.com/office/officeart/2018/2/layout/IconVerticalSolidList"/>
    <dgm:cxn modelId="{16AD1F34-F30D-4DC5-A530-051DCB60887C}" type="presOf" srcId="{CD73A8A4-5B25-42F6-8DB8-D6E3A0875CDF}" destId="{FF59EA68-6DD5-45E7-A02A-6DF61751371A}" srcOrd="0" destOrd="0" presId="urn:microsoft.com/office/officeart/2018/2/layout/IconVerticalSolidList"/>
    <dgm:cxn modelId="{84FE1542-F2C5-4C0C-BD0A-6212AF05D533}" srcId="{0A2595AD-C0E6-4C4D-BE64-C15AF9E5E228}" destId="{CD73A8A4-5B25-42F6-8DB8-D6E3A0875CDF}" srcOrd="0" destOrd="0" parTransId="{65EFF36F-8E41-416B-9CCB-E9F53CF834E9}" sibTransId="{2F5AF361-5CCE-448B-9D60-DEC4335EF630}"/>
    <dgm:cxn modelId="{AC05096A-8A52-4C91-8B89-FC512FE19F9E}" type="presOf" srcId="{0A2595AD-C0E6-4C4D-BE64-C15AF9E5E228}" destId="{A17DC170-C12E-4E34-81FF-1DA107A5D26A}" srcOrd="0" destOrd="0" presId="urn:microsoft.com/office/officeart/2018/2/layout/IconVerticalSolidList"/>
    <dgm:cxn modelId="{FEDDB76B-7098-4942-82DC-158DA3E76554}" srcId="{0A2595AD-C0E6-4C4D-BE64-C15AF9E5E228}" destId="{85427E30-9ADB-478D-B1CE-966171B12B04}" srcOrd="2" destOrd="0" parTransId="{365B0927-62A8-4880-B936-D5E4C87C5F8A}" sibTransId="{1C433567-9023-4D37-B9F0-2684A5E2B6B3}"/>
    <dgm:cxn modelId="{6D497223-D007-42CC-83A5-0AC9BE8F5100}" type="presParOf" srcId="{A17DC170-C12E-4E34-81FF-1DA107A5D26A}" destId="{7321C736-809B-4140-A7F2-25B2463DADDD}" srcOrd="0" destOrd="0" presId="urn:microsoft.com/office/officeart/2018/2/layout/IconVerticalSolidList"/>
    <dgm:cxn modelId="{CC1F01B4-521F-46B9-8864-11D9E227C223}" type="presParOf" srcId="{7321C736-809B-4140-A7F2-25B2463DADDD}" destId="{A24687FC-7C6A-4BFD-80E5-0E8EB2907C85}" srcOrd="0" destOrd="0" presId="urn:microsoft.com/office/officeart/2018/2/layout/IconVerticalSolidList"/>
    <dgm:cxn modelId="{99CE3B02-F254-4509-B528-26FC86FCC5DF}" type="presParOf" srcId="{7321C736-809B-4140-A7F2-25B2463DADDD}" destId="{5A6B9B5B-251D-4286-ACD6-4A6C08077F8A}" srcOrd="1" destOrd="0" presId="urn:microsoft.com/office/officeart/2018/2/layout/IconVerticalSolidList"/>
    <dgm:cxn modelId="{4C09B4D1-2EBB-437F-B149-612F7E035CD8}" type="presParOf" srcId="{7321C736-809B-4140-A7F2-25B2463DADDD}" destId="{69F543CD-CBD8-4287-965A-00CA3AEC65DC}" srcOrd="2" destOrd="0" presId="urn:microsoft.com/office/officeart/2018/2/layout/IconVerticalSolidList"/>
    <dgm:cxn modelId="{909662B2-6C48-4E77-A4D0-82FD0D32F10C}" type="presParOf" srcId="{7321C736-809B-4140-A7F2-25B2463DADDD}" destId="{FF59EA68-6DD5-45E7-A02A-6DF61751371A}" srcOrd="3" destOrd="0" presId="urn:microsoft.com/office/officeart/2018/2/layout/IconVerticalSolidList"/>
    <dgm:cxn modelId="{B3431CF3-ED99-4AE8-8CF6-E1BBC721710D}" type="presParOf" srcId="{A17DC170-C12E-4E34-81FF-1DA107A5D26A}" destId="{3741A759-FA99-41E6-8EBF-762E50F4FE05}" srcOrd="1" destOrd="0" presId="urn:microsoft.com/office/officeart/2018/2/layout/IconVerticalSolidList"/>
    <dgm:cxn modelId="{746568ED-38E6-471D-9666-0276DBB28B1C}" type="presParOf" srcId="{A17DC170-C12E-4E34-81FF-1DA107A5D26A}" destId="{53526B6B-EF3D-4EC7-9876-EFA167EE41F4}" srcOrd="2" destOrd="0" presId="urn:microsoft.com/office/officeart/2018/2/layout/IconVerticalSolidList"/>
    <dgm:cxn modelId="{8F1EC5A9-4EA5-4024-851B-B49AB3B0B52D}" type="presParOf" srcId="{53526B6B-EF3D-4EC7-9876-EFA167EE41F4}" destId="{EA668C6F-8CAB-4D2C-A656-0776C30AA50D}" srcOrd="0" destOrd="0" presId="urn:microsoft.com/office/officeart/2018/2/layout/IconVerticalSolidList"/>
    <dgm:cxn modelId="{2ED8550C-4D08-4272-B4F2-48D995CD0C04}" type="presParOf" srcId="{53526B6B-EF3D-4EC7-9876-EFA167EE41F4}" destId="{423D7CCF-0AF3-43AA-ABD2-B619617E0E88}" srcOrd="1" destOrd="0" presId="urn:microsoft.com/office/officeart/2018/2/layout/IconVerticalSolidList"/>
    <dgm:cxn modelId="{C64467DE-C861-498E-BC81-3877077A2A50}" type="presParOf" srcId="{53526B6B-EF3D-4EC7-9876-EFA167EE41F4}" destId="{CCFB832B-0688-4D08-A0B6-9AB6582E8326}" srcOrd="2" destOrd="0" presId="urn:microsoft.com/office/officeart/2018/2/layout/IconVerticalSolidList"/>
    <dgm:cxn modelId="{2337FADB-C290-4732-9D03-7D49D6C13400}" type="presParOf" srcId="{53526B6B-EF3D-4EC7-9876-EFA167EE41F4}" destId="{89399682-A526-436A-B29E-8AABC9F3F72C}" srcOrd="3" destOrd="0" presId="urn:microsoft.com/office/officeart/2018/2/layout/IconVerticalSolidList"/>
    <dgm:cxn modelId="{B05F8926-CC4B-4561-A4DB-596E9A30D638}" type="presParOf" srcId="{A17DC170-C12E-4E34-81FF-1DA107A5D26A}" destId="{965CF343-0E07-4250-82DD-70D5E57ABB95}" srcOrd="3" destOrd="0" presId="urn:microsoft.com/office/officeart/2018/2/layout/IconVerticalSolidList"/>
    <dgm:cxn modelId="{CC24DC89-4549-44CA-B36B-B2DC1CE0DFD6}" type="presParOf" srcId="{A17DC170-C12E-4E34-81FF-1DA107A5D26A}" destId="{0DC4D28A-C516-42F0-A10C-78A18189846C}" srcOrd="4" destOrd="0" presId="urn:microsoft.com/office/officeart/2018/2/layout/IconVerticalSolidList"/>
    <dgm:cxn modelId="{F202461C-9E70-4BD1-9982-46C4B63E8B06}" type="presParOf" srcId="{0DC4D28A-C516-42F0-A10C-78A18189846C}" destId="{6E3FF266-C93A-47FF-AE6F-69FD7E5C4D69}" srcOrd="0" destOrd="0" presId="urn:microsoft.com/office/officeart/2018/2/layout/IconVerticalSolidList"/>
    <dgm:cxn modelId="{4AED6746-6B5C-44A6-A047-51EA9F9A0F23}" type="presParOf" srcId="{0DC4D28A-C516-42F0-A10C-78A18189846C}" destId="{737F0F0B-2BE6-4081-B041-A812179371FD}" srcOrd="1" destOrd="0" presId="urn:microsoft.com/office/officeart/2018/2/layout/IconVerticalSolidList"/>
    <dgm:cxn modelId="{8A478BEC-0197-47CD-8176-DEB699B3168C}" type="presParOf" srcId="{0DC4D28A-C516-42F0-A10C-78A18189846C}" destId="{DEB41DB7-9979-4D7D-A33D-F2FD98CD1B7D}" srcOrd="2" destOrd="0" presId="urn:microsoft.com/office/officeart/2018/2/layout/IconVerticalSolidList"/>
    <dgm:cxn modelId="{0888C04B-12C8-4F05-A40C-76C98C533C57}" type="presParOf" srcId="{0DC4D28A-C516-42F0-A10C-78A18189846C}" destId="{DBB242C2-EA08-4210-9A2E-C68921980E4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240754-DFAC-4B1D-931C-04593BD17EE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C0CEB9-4904-489D-BD75-455D65E613A0}">
      <dgm:prSet custT="1"/>
      <dgm:spPr/>
      <dgm:t>
        <a:bodyPr/>
        <a:lstStyle/>
        <a:p>
          <a:r>
            <a:rPr lang="fi-FI" sz="2200" b="1"/>
            <a:t>Yksinkertaiset </a:t>
          </a:r>
          <a:r>
            <a:rPr lang="fi-FI" sz="2200"/>
            <a:t>ongelmat:</a:t>
          </a:r>
          <a:endParaRPr lang="en-US" sz="2200" dirty="0"/>
        </a:p>
      </dgm:t>
    </dgm:pt>
    <dgm:pt modelId="{439DF834-7145-4D01-95DA-ECF4202D59CE}" type="parTrans" cxnId="{B1EDCF11-311F-4586-A2AB-B49879245871}">
      <dgm:prSet/>
      <dgm:spPr/>
      <dgm:t>
        <a:bodyPr/>
        <a:lstStyle/>
        <a:p>
          <a:endParaRPr lang="en-US"/>
        </a:p>
      </dgm:t>
    </dgm:pt>
    <dgm:pt modelId="{2C9FF185-BFD2-48EE-8963-5DF827AC092C}" type="sibTrans" cxnId="{B1EDCF11-311F-4586-A2AB-B49879245871}">
      <dgm:prSet/>
      <dgm:spPr/>
      <dgm:t>
        <a:bodyPr/>
        <a:lstStyle/>
        <a:p>
          <a:endParaRPr lang="en-US"/>
        </a:p>
      </dgm:t>
    </dgm:pt>
    <dgm:pt modelId="{A882A8A9-9403-4DFC-879C-1F29145B62D4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Bef>
              <a:spcPts val="300"/>
            </a:spcBef>
            <a:spcAft>
              <a:spcPts val="300"/>
            </a:spcAft>
            <a:buFontTx/>
            <a:buNone/>
          </a:pPr>
          <a:r>
            <a:rPr lang="fi-FI" sz="2300"/>
            <a:t>   </a:t>
          </a:r>
          <a:r>
            <a:rPr lang="fi-FI" sz="1800"/>
            <a:t>Selkeä syy – seuraus, toistuvat tilanteet</a:t>
          </a:r>
          <a:br>
            <a:rPr lang="fi-FI" sz="1800"/>
          </a:br>
          <a:r>
            <a:rPr lang="fi-FI" sz="1800"/>
            <a:t>Ratkaisu: parhaat käytännöt, ohjeet</a:t>
          </a:r>
          <a:br>
            <a:rPr lang="fi-FI" sz="2000"/>
          </a:br>
          <a:r>
            <a:rPr lang="fi-FI" sz="1600" i="1"/>
            <a:t>Esim. kassakoneen häiriö, työntekijän myöhästyminen</a:t>
          </a:r>
          <a:endParaRPr lang="en-US" sz="2000" i="1" dirty="0"/>
        </a:p>
      </dgm:t>
    </dgm:pt>
    <dgm:pt modelId="{AA798A3A-F323-41BD-835A-262E98F72374}" type="parTrans" cxnId="{61D0D27D-7EF1-4013-BC59-0AFDD23DB4A9}">
      <dgm:prSet/>
      <dgm:spPr/>
      <dgm:t>
        <a:bodyPr/>
        <a:lstStyle/>
        <a:p>
          <a:endParaRPr lang="en-US"/>
        </a:p>
      </dgm:t>
    </dgm:pt>
    <dgm:pt modelId="{205D7A15-0EC3-40BD-B600-BDFD9806655A}" type="sibTrans" cxnId="{61D0D27D-7EF1-4013-BC59-0AFDD23DB4A9}">
      <dgm:prSet/>
      <dgm:spPr/>
      <dgm:t>
        <a:bodyPr/>
        <a:lstStyle/>
        <a:p>
          <a:endParaRPr lang="en-US"/>
        </a:p>
      </dgm:t>
    </dgm:pt>
    <dgm:pt modelId="{56063231-0165-468A-B9F7-8F3A017C6D0C}">
      <dgm:prSet custT="1"/>
      <dgm:spPr/>
      <dgm:t>
        <a:bodyPr/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b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Monimutkaiset </a:t>
          </a:r>
          <a:r>
            <a:rPr lang="fi-FI" sz="2200" b="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ongelmat:</a:t>
          </a:r>
          <a:r>
            <a:rPr lang="fi-FI" sz="2200" b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</a:t>
          </a:r>
          <a:endParaRPr lang="en-US" sz="2200" b="1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2E8A1024-B5D6-42A7-8A58-B56AF6561DDB}" type="parTrans" cxnId="{91631666-C540-4F04-9E19-8197CFD2F0E4}">
      <dgm:prSet/>
      <dgm:spPr/>
      <dgm:t>
        <a:bodyPr/>
        <a:lstStyle/>
        <a:p>
          <a:endParaRPr lang="en-US"/>
        </a:p>
      </dgm:t>
    </dgm:pt>
    <dgm:pt modelId="{F7687844-082F-41EC-92F3-7C386493129F}" type="sibTrans" cxnId="{91631666-C540-4F04-9E19-8197CFD2F0E4}">
      <dgm:prSet/>
      <dgm:spPr/>
      <dgm:t>
        <a:bodyPr/>
        <a:lstStyle/>
        <a:p>
          <a:endParaRPr lang="en-US"/>
        </a:p>
      </dgm:t>
    </dgm:pt>
    <dgm:pt modelId="{9399C892-1536-4E9D-85BF-B19C19791CC6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buFontTx/>
            <a:buNone/>
          </a:pPr>
          <a:r>
            <a:rPr lang="fi-FI" sz="2300" kern="1200">
              <a:latin typeface="Arial" panose="020B0604020202020204"/>
              <a:ea typeface="+mn-ea"/>
              <a:cs typeface="+mn-cs"/>
            </a:rPr>
            <a:t>   </a:t>
          </a:r>
          <a: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Useita syitä, ennakoitavissa analyysillä</a:t>
          </a:r>
          <a:b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</a:br>
          <a: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Ratkaisu: asiantuntijuus, data, analyysi</a:t>
          </a:r>
          <a:b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</a:br>
          <a:r>
            <a:rPr lang="fi-FI" sz="1600" i="1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Esim. henkilöstön vaihtuvuus, myynnin lasku</a:t>
          </a:r>
          <a:endParaRPr lang="en-US" sz="1800" i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gm:t>
    </dgm:pt>
    <dgm:pt modelId="{5BE361D7-06F9-42C2-8A63-D6B2F676006B}" type="parTrans" cxnId="{201889BE-582C-4A4E-8DC0-4BF1832BE0C5}">
      <dgm:prSet/>
      <dgm:spPr/>
      <dgm:t>
        <a:bodyPr/>
        <a:lstStyle/>
        <a:p>
          <a:endParaRPr lang="en-US"/>
        </a:p>
      </dgm:t>
    </dgm:pt>
    <dgm:pt modelId="{D0933C43-69FF-4FA1-BDCE-D54AC8B6CEA1}" type="sibTrans" cxnId="{201889BE-582C-4A4E-8DC0-4BF1832BE0C5}">
      <dgm:prSet/>
      <dgm:spPr/>
      <dgm:t>
        <a:bodyPr/>
        <a:lstStyle/>
        <a:p>
          <a:endParaRPr lang="en-US"/>
        </a:p>
      </dgm:t>
    </dgm:pt>
    <dgm:pt modelId="{612BF4BC-35BF-4758-A5BA-1B89E5104B4C}">
      <dgm:prSet custT="1"/>
      <dgm:spPr/>
      <dgm:t>
        <a:bodyPr/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b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Kompleksit </a:t>
          </a:r>
          <a:r>
            <a:rPr lang="fi-FI" sz="2200" b="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ongelmat:</a:t>
          </a:r>
          <a:endParaRPr lang="en-US" sz="2200" b="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0BA0EF19-8767-4DDE-8460-A04E4616193D}" type="parTrans" cxnId="{C2FF1B1B-D6D5-4BE1-A72F-D827954DCE67}">
      <dgm:prSet/>
      <dgm:spPr/>
      <dgm:t>
        <a:bodyPr/>
        <a:lstStyle/>
        <a:p>
          <a:endParaRPr lang="en-US"/>
        </a:p>
      </dgm:t>
    </dgm:pt>
    <dgm:pt modelId="{9E465C42-9B7F-4E5F-AD4B-0884CC075C2E}" type="sibTrans" cxnId="{C2FF1B1B-D6D5-4BE1-A72F-D827954DCE67}">
      <dgm:prSet/>
      <dgm:spPr/>
      <dgm:t>
        <a:bodyPr/>
        <a:lstStyle/>
        <a:p>
          <a:endParaRPr lang="en-US"/>
        </a:p>
      </dgm:t>
    </dgm:pt>
    <dgm:pt modelId="{901A2A3B-BEB2-4C61-9053-B79A0F0E9CAB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buNone/>
          </a:pPr>
          <a:r>
            <a:rPr lang="fi-FI" sz="2300" kern="1200"/>
            <a:t>   </a:t>
          </a:r>
          <a: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Syyt tuntemattomia, tilanne muuttuu jatkuvasti</a:t>
          </a:r>
          <a:b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</a:br>
          <a: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Ratkaisu: kokeilut, nopeat iteraatiot</a:t>
          </a:r>
          <a:b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</a:br>
          <a:r>
            <a:rPr lang="fi-FI" sz="1600" i="1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Esim. </a:t>
          </a:r>
          <a:r>
            <a:rPr lang="fi-FI" sz="1600" i="1" kern="1200">
              <a:latin typeface="+mn-lt"/>
            </a:rPr>
            <a:t>liiketoimintamallin uudistus, asiakaskäyttäytymisen muutos</a:t>
          </a:r>
          <a:endParaRPr lang="en-US" sz="2000" i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+mn-ea"/>
            <a:cs typeface="+mn-cs"/>
          </a:endParaRPr>
        </a:p>
      </dgm:t>
    </dgm:pt>
    <dgm:pt modelId="{CB171582-380C-49F7-9FFF-1CF513D51482}" type="parTrans" cxnId="{8D170725-A64F-4DD1-9935-0F02DF1083E7}">
      <dgm:prSet/>
      <dgm:spPr/>
      <dgm:t>
        <a:bodyPr/>
        <a:lstStyle/>
        <a:p>
          <a:endParaRPr lang="en-US"/>
        </a:p>
      </dgm:t>
    </dgm:pt>
    <dgm:pt modelId="{6ABA1B43-7976-45C1-93A8-7B7B34EDA81E}" type="sibTrans" cxnId="{8D170725-A64F-4DD1-9935-0F02DF1083E7}">
      <dgm:prSet/>
      <dgm:spPr/>
      <dgm:t>
        <a:bodyPr/>
        <a:lstStyle/>
        <a:p>
          <a:endParaRPr lang="en-US"/>
        </a:p>
      </dgm:t>
    </dgm:pt>
    <dgm:pt modelId="{F05C8200-17E8-4645-9D4B-69E551161AE8}">
      <dgm:prSet custT="1"/>
      <dgm:spPr/>
      <dgm:t>
        <a:bodyPr/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b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Kaoottinen </a:t>
          </a:r>
          <a:r>
            <a:rPr lang="fi-FI" sz="2200" b="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tilanne:</a:t>
          </a:r>
          <a:endParaRPr lang="en-US" sz="2200" b="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0911855C-B845-4C40-BAAD-E671DF75E483}" type="parTrans" cxnId="{A025ECD9-8856-4832-A041-F9A7F7E2FAA2}">
      <dgm:prSet/>
      <dgm:spPr/>
      <dgm:t>
        <a:bodyPr/>
        <a:lstStyle/>
        <a:p>
          <a:endParaRPr lang="en-US"/>
        </a:p>
      </dgm:t>
    </dgm:pt>
    <dgm:pt modelId="{A6C76407-1F7E-4FF2-ADD2-D69ED9A22A7F}" type="sibTrans" cxnId="{A025ECD9-8856-4832-A041-F9A7F7E2FAA2}">
      <dgm:prSet/>
      <dgm:spPr/>
      <dgm:t>
        <a:bodyPr/>
        <a:lstStyle/>
        <a:p>
          <a:endParaRPr lang="en-US"/>
        </a:p>
      </dgm:t>
    </dgm:pt>
    <dgm:pt modelId="{A70427A2-74E0-4854-9930-1A691D6C07DA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fi-FI" sz="2300" kern="1200"/>
            <a:t>   </a:t>
          </a:r>
          <a: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Kriisi – ei aikaa ajatella</a:t>
          </a:r>
          <a:b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</a:br>
          <a: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Ratkaisu: nopea toiminta ensin, analyysi jälkeen</a:t>
          </a:r>
          <a:b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</a:br>
          <a:r>
            <a:rPr lang="fi-FI" sz="1600" i="1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Esim. avaintyöntekijä irtisanoutuu, mediamyrsky</a:t>
          </a:r>
          <a:endParaRPr lang="en-US" sz="2000" i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gm:t>
    </dgm:pt>
    <dgm:pt modelId="{52623171-404D-49F3-9FA6-F6D1FC64C3CD}" type="parTrans" cxnId="{9CCA6C7B-4671-451E-AD86-096DA6A11368}">
      <dgm:prSet/>
      <dgm:spPr/>
      <dgm:t>
        <a:bodyPr/>
        <a:lstStyle/>
        <a:p>
          <a:endParaRPr lang="en-US"/>
        </a:p>
      </dgm:t>
    </dgm:pt>
    <dgm:pt modelId="{E5544E50-AC5E-4179-8A11-E19BE9EBD291}" type="sibTrans" cxnId="{9CCA6C7B-4671-451E-AD86-096DA6A11368}">
      <dgm:prSet/>
      <dgm:spPr/>
      <dgm:t>
        <a:bodyPr/>
        <a:lstStyle/>
        <a:p>
          <a:endParaRPr lang="en-US"/>
        </a:p>
      </dgm:t>
    </dgm:pt>
    <dgm:pt modelId="{65AFC8A5-815D-4E1F-8845-EAAF0E905C85}" type="pres">
      <dgm:prSet presAssocID="{A4240754-DFAC-4B1D-931C-04593BD17EEA}" presName="Name0" presStyleCnt="0">
        <dgm:presLayoutVars>
          <dgm:dir/>
          <dgm:animLvl val="lvl"/>
          <dgm:resizeHandles val="exact"/>
        </dgm:presLayoutVars>
      </dgm:prSet>
      <dgm:spPr/>
    </dgm:pt>
    <dgm:pt modelId="{E03AE8BB-0366-41DF-88C4-70A26106E5C2}" type="pres">
      <dgm:prSet presAssocID="{68C0CEB9-4904-489D-BD75-455D65E613A0}" presName="linNode" presStyleCnt="0"/>
      <dgm:spPr/>
    </dgm:pt>
    <dgm:pt modelId="{99AEF3BB-189D-43C9-9CED-A45718C6C341}" type="pres">
      <dgm:prSet presAssocID="{68C0CEB9-4904-489D-BD75-455D65E613A0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D57B9CAA-705C-4EE5-BDD7-BECFE4094C0D}" type="pres">
      <dgm:prSet presAssocID="{68C0CEB9-4904-489D-BD75-455D65E613A0}" presName="descendantText" presStyleLbl="alignAccFollowNode1" presStyleIdx="0" presStyleCnt="4">
        <dgm:presLayoutVars>
          <dgm:bulletEnabled val="1"/>
        </dgm:presLayoutVars>
      </dgm:prSet>
      <dgm:spPr/>
    </dgm:pt>
    <dgm:pt modelId="{9B0F1AD1-E18C-4A79-8EE7-654B55A058E7}" type="pres">
      <dgm:prSet presAssocID="{2C9FF185-BFD2-48EE-8963-5DF827AC092C}" presName="sp" presStyleCnt="0"/>
      <dgm:spPr/>
    </dgm:pt>
    <dgm:pt modelId="{7F3F78F1-5ACA-4644-8CBF-ED942037726B}" type="pres">
      <dgm:prSet presAssocID="{56063231-0165-468A-B9F7-8F3A017C6D0C}" presName="linNode" presStyleCnt="0"/>
      <dgm:spPr/>
    </dgm:pt>
    <dgm:pt modelId="{ECD95662-1557-4286-8247-C458334554F6}" type="pres">
      <dgm:prSet presAssocID="{56063231-0165-468A-B9F7-8F3A017C6D0C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7F60C7E7-42C4-4F3F-B0CF-ED9FF545FF5A}" type="pres">
      <dgm:prSet presAssocID="{56063231-0165-468A-B9F7-8F3A017C6D0C}" presName="descendantText" presStyleLbl="alignAccFollowNode1" presStyleIdx="1" presStyleCnt="4">
        <dgm:presLayoutVars>
          <dgm:bulletEnabled val="1"/>
        </dgm:presLayoutVars>
      </dgm:prSet>
      <dgm:spPr/>
    </dgm:pt>
    <dgm:pt modelId="{A5E6423F-7601-49B8-859F-564C57AFFF16}" type="pres">
      <dgm:prSet presAssocID="{F7687844-082F-41EC-92F3-7C386493129F}" presName="sp" presStyleCnt="0"/>
      <dgm:spPr/>
    </dgm:pt>
    <dgm:pt modelId="{19C7A8F0-123B-4A6D-B2B0-D54109A9A5FA}" type="pres">
      <dgm:prSet presAssocID="{612BF4BC-35BF-4758-A5BA-1B89E5104B4C}" presName="linNode" presStyleCnt="0"/>
      <dgm:spPr/>
    </dgm:pt>
    <dgm:pt modelId="{27986700-1DC4-427B-B0E9-849409C09BF1}" type="pres">
      <dgm:prSet presAssocID="{612BF4BC-35BF-4758-A5BA-1B89E5104B4C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AEF56A48-A7B3-43EF-8D62-A8008BC2311E}" type="pres">
      <dgm:prSet presAssocID="{612BF4BC-35BF-4758-A5BA-1B89E5104B4C}" presName="descendantText" presStyleLbl="alignAccFollowNode1" presStyleIdx="2" presStyleCnt="4">
        <dgm:presLayoutVars>
          <dgm:bulletEnabled val="1"/>
        </dgm:presLayoutVars>
      </dgm:prSet>
      <dgm:spPr/>
    </dgm:pt>
    <dgm:pt modelId="{89FB8ECE-0BAD-4771-BE25-A8101324926A}" type="pres">
      <dgm:prSet presAssocID="{9E465C42-9B7F-4E5F-AD4B-0884CC075C2E}" presName="sp" presStyleCnt="0"/>
      <dgm:spPr/>
    </dgm:pt>
    <dgm:pt modelId="{AB643E93-A66F-490A-9504-61B461AAF718}" type="pres">
      <dgm:prSet presAssocID="{F05C8200-17E8-4645-9D4B-69E551161AE8}" presName="linNode" presStyleCnt="0"/>
      <dgm:spPr/>
    </dgm:pt>
    <dgm:pt modelId="{A435D9B4-6C00-42C2-BBDB-1CCA356667FF}" type="pres">
      <dgm:prSet presAssocID="{F05C8200-17E8-4645-9D4B-69E551161AE8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FDA60C2B-D15F-4B4C-B714-BE972E6FFB22}" type="pres">
      <dgm:prSet presAssocID="{F05C8200-17E8-4645-9D4B-69E551161AE8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BE935803-5E13-4DD5-977F-2D24F5B00D6A}" type="presOf" srcId="{9399C892-1536-4E9D-85BF-B19C19791CC6}" destId="{7F60C7E7-42C4-4F3F-B0CF-ED9FF545FF5A}" srcOrd="0" destOrd="0" presId="urn:microsoft.com/office/officeart/2005/8/layout/vList5"/>
    <dgm:cxn modelId="{2D89FD0F-F180-47AD-B1F0-287A6567D7BD}" type="presOf" srcId="{A882A8A9-9403-4DFC-879C-1F29145B62D4}" destId="{D57B9CAA-705C-4EE5-BDD7-BECFE4094C0D}" srcOrd="0" destOrd="0" presId="urn:microsoft.com/office/officeart/2005/8/layout/vList5"/>
    <dgm:cxn modelId="{B1EDCF11-311F-4586-A2AB-B49879245871}" srcId="{A4240754-DFAC-4B1D-931C-04593BD17EEA}" destId="{68C0CEB9-4904-489D-BD75-455D65E613A0}" srcOrd="0" destOrd="0" parTransId="{439DF834-7145-4D01-95DA-ECF4202D59CE}" sibTransId="{2C9FF185-BFD2-48EE-8963-5DF827AC092C}"/>
    <dgm:cxn modelId="{5F133615-C4C9-433F-9473-F38F44CD0E89}" type="presOf" srcId="{56063231-0165-468A-B9F7-8F3A017C6D0C}" destId="{ECD95662-1557-4286-8247-C458334554F6}" srcOrd="0" destOrd="0" presId="urn:microsoft.com/office/officeart/2005/8/layout/vList5"/>
    <dgm:cxn modelId="{C2FF1B1B-D6D5-4BE1-A72F-D827954DCE67}" srcId="{A4240754-DFAC-4B1D-931C-04593BD17EEA}" destId="{612BF4BC-35BF-4758-A5BA-1B89E5104B4C}" srcOrd="2" destOrd="0" parTransId="{0BA0EF19-8767-4DDE-8460-A04E4616193D}" sibTransId="{9E465C42-9B7F-4E5F-AD4B-0884CC075C2E}"/>
    <dgm:cxn modelId="{76A18120-B4E1-4D8A-8232-28384E385B27}" type="presOf" srcId="{A4240754-DFAC-4B1D-931C-04593BD17EEA}" destId="{65AFC8A5-815D-4E1F-8845-EAAF0E905C85}" srcOrd="0" destOrd="0" presId="urn:microsoft.com/office/officeart/2005/8/layout/vList5"/>
    <dgm:cxn modelId="{8D170725-A64F-4DD1-9935-0F02DF1083E7}" srcId="{612BF4BC-35BF-4758-A5BA-1B89E5104B4C}" destId="{901A2A3B-BEB2-4C61-9053-B79A0F0E9CAB}" srcOrd="0" destOrd="0" parTransId="{CB171582-380C-49F7-9FFF-1CF513D51482}" sibTransId="{6ABA1B43-7976-45C1-93A8-7B7B34EDA81E}"/>
    <dgm:cxn modelId="{91631666-C540-4F04-9E19-8197CFD2F0E4}" srcId="{A4240754-DFAC-4B1D-931C-04593BD17EEA}" destId="{56063231-0165-468A-B9F7-8F3A017C6D0C}" srcOrd="1" destOrd="0" parTransId="{2E8A1024-B5D6-42A7-8A58-B56AF6561DDB}" sibTransId="{F7687844-082F-41EC-92F3-7C386493129F}"/>
    <dgm:cxn modelId="{9CCA6C7B-4671-451E-AD86-096DA6A11368}" srcId="{F05C8200-17E8-4645-9D4B-69E551161AE8}" destId="{A70427A2-74E0-4854-9930-1A691D6C07DA}" srcOrd="0" destOrd="0" parTransId="{52623171-404D-49F3-9FA6-F6D1FC64C3CD}" sibTransId="{E5544E50-AC5E-4179-8A11-E19BE9EBD291}"/>
    <dgm:cxn modelId="{61D0D27D-7EF1-4013-BC59-0AFDD23DB4A9}" srcId="{68C0CEB9-4904-489D-BD75-455D65E613A0}" destId="{A882A8A9-9403-4DFC-879C-1F29145B62D4}" srcOrd="0" destOrd="0" parTransId="{AA798A3A-F323-41BD-835A-262E98F72374}" sibTransId="{205D7A15-0EC3-40BD-B600-BDFD9806655A}"/>
    <dgm:cxn modelId="{201889BE-582C-4A4E-8DC0-4BF1832BE0C5}" srcId="{56063231-0165-468A-B9F7-8F3A017C6D0C}" destId="{9399C892-1536-4E9D-85BF-B19C19791CC6}" srcOrd="0" destOrd="0" parTransId="{5BE361D7-06F9-42C2-8A63-D6B2F676006B}" sibTransId="{D0933C43-69FF-4FA1-BDCE-D54AC8B6CEA1}"/>
    <dgm:cxn modelId="{E3D5C6C3-433C-4D23-875D-01A753A822B2}" type="presOf" srcId="{F05C8200-17E8-4645-9D4B-69E551161AE8}" destId="{A435D9B4-6C00-42C2-BBDB-1CCA356667FF}" srcOrd="0" destOrd="0" presId="urn:microsoft.com/office/officeart/2005/8/layout/vList5"/>
    <dgm:cxn modelId="{8E8EB2C7-B3D7-4890-A5C8-17C4F89EE226}" type="presOf" srcId="{612BF4BC-35BF-4758-A5BA-1B89E5104B4C}" destId="{27986700-1DC4-427B-B0E9-849409C09BF1}" srcOrd="0" destOrd="0" presId="urn:microsoft.com/office/officeart/2005/8/layout/vList5"/>
    <dgm:cxn modelId="{6E1767CC-3B45-4EF6-B9DF-AE9553E04849}" type="presOf" srcId="{A70427A2-74E0-4854-9930-1A691D6C07DA}" destId="{FDA60C2B-D15F-4B4C-B714-BE972E6FFB22}" srcOrd="0" destOrd="0" presId="urn:microsoft.com/office/officeart/2005/8/layout/vList5"/>
    <dgm:cxn modelId="{A025ECD9-8856-4832-A041-F9A7F7E2FAA2}" srcId="{A4240754-DFAC-4B1D-931C-04593BD17EEA}" destId="{F05C8200-17E8-4645-9D4B-69E551161AE8}" srcOrd="3" destOrd="0" parTransId="{0911855C-B845-4C40-BAAD-E671DF75E483}" sibTransId="{A6C76407-1F7E-4FF2-ADD2-D69ED9A22A7F}"/>
    <dgm:cxn modelId="{357BB9F1-3336-4E43-877C-41129B63757B}" type="presOf" srcId="{68C0CEB9-4904-489D-BD75-455D65E613A0}" destId="{99AEF3BB-189D-43C9-9CED-A45718C6C341}" srcOrd="0" destOrd="0" presId="urn:microsoft.com/office/officeart/2005/8/layout/vList5"/>
    <dgm:cxn modelId="{483417F5-3C90-495A-9914-574E74B89C15}" type="presOf" srcId="{901A2A3B-BEB2-4C61-9053-B79A0F0E9CAB}" destId="{AEF56A48-A7B3-43EF-8D62-A8008BC2311E}" srcOrd="0" destOrd="0" presId="urn:microsoft.com/office/officeart/2005/8/layout/vList5"/>
    <dgm:cxn modelId="{A9C6B7A2-C277-479E-A174-AB9CA4607C05}" type="presParOf" srcId="{65AFC8A5-815D-4E1F-8845-EAAF0E905C85}" destId="{E03AE8BB-0366-41DF-88C4-70A26106E5C2}" srcOrd="0" destOrd="0" presId="urn:microsoft.com/office/officeart/2005/8/layout/vList5"/>
    <dgm:cxn modelId="{AE87863E-A307-4C52-A287-8600096F60FB}" type="presParOf" srcId="{E03AE8BB-0366-41DF-88C4-70A26106E5C2}" destId="{99AEF3BB-189D-43C9-9CED-A45718C6C341}" srcOrd="0" destOrd="0" presId="urn:microsoft.com/office/officeart/2005/8/layout/vList5"/>
    <dgm:cxn modelId="{B51BA7B2-5EEF-4A83-802C-2C1DF9E7CAE0}" type="presParOf" srcId="{E03AE8BB-0366-41DF-88C4-70A26106E5C2}" destId="{D57B9CAA-705C-4EE5-BDD7-BECFE4094C0D}" srcOrd="1" destOrd="0" presId="urn:microsoft.com/office/officeart/2005/8/layout/vList5"/>
    <dgm:cxn modelId="{EC121394-78CA-46D4-A72D-0D3B76201D34}" type="presParOf" srcId="{65AFC8A5-815D-4E1F-8845-EAAF0E905C85}" destId="{9B0F1AD1-E18C-4A79-8EE7-654B55A058E7}" srcOrd="1" destOrd="0" presId="urn:microsoft.com/office/officeart/2005/8/layout/vList5"/>
    <dgm:cxn modelId="{2C06D210-232F-490F-A877-112AD782CEF3}" type="presParOf" srcId="{65AFC8A5-815D-4E1F-8845-EAAF0E905C85}" destId="{7F3F78F1-5ACA-4644-8CBF-ED942037726B}" srcOrd="2" destOrd="0" presId="urn:microsoft.com/office/officeart/2005/8/layout/vList5"/>
    <dgm:cxn modelId="{82552A27-4A6D-4A7F-B1EC-EB69FFC0BFDB}" type="presParOf" srcId="{7F3F78F1-5ACA-4644-8CBF-ED942037726B}" destId="{ECD95662-1557-4286-8247-C458334554F6}" srcOrd="0" destOrd="0" presId="urn:microsoft.com/office/officeart/2005/8/layout/vList5"/>
    <dgm:cxn modelId="{C69926FD-AE41-4BFD-B9B5-7EC76023AB5D}" type="presParOf" srcId="{7F3F78F1-5ACA-4644-8CBF-ED942037726B}" destId="{7F60C7E7-42C4-4F3F-B0CF-ED9FF545FF5A}" srcOrd="1" destOrd="0" presId="urn:microsoft.com/office/officeart/2005/8/layout/vList5"/>
    <dgm:cxn modelId="{673E4496-FA6F-43CA-B8BB-C57E5CADCAF3}" type="presParOf" srcId="{65AFC8A5-815D-4E1F-8845-EAAF0E905C85}" destId="{A5E6423F-7601-49B8-859F-564C57AFFF16}" srcOrd="3" destOrd="0" presId="urn:microsoft.com/office/officeart/2005/8/layout/vList5"/>
    <dgm:cxn modelId="{6C4C36AD-0F36-4F27-BAA8-F4F7C3D7D323}" type="presParOf" srcId="{65AFC8A5-815D-4E1F-8845-EAAF0E905C85}" destId="{19C7A8F0-123B-4A6D-B2B0-D54109A9A5FA}" srcOrd="4" destOrd="0" presId="urn:microsoft.com/office/officeart/2005/8/layout/vList5"/>
    <dgm:cxn modelId="{A4D41DF8-FF59-443F-8E88-009792C715EE}" type="presParOf" srcId="{19C7A8F0-123B-4A6D-B2B0-D54109A9A5FA}" destId="{27986700-1DC4-427B-B0E9-849409C09BF1}" srcOrd="0" destOrd="0" presId="urn:microsoft.com/office/officeart/2005/8/layout/vList5"/>
    <dgm:cxn modelId="{81773E83-2B60-409A-BD55-19A3E085EEA7}" type="presParOf" srcId="{19C7A8F0-123B-4A6D-B2B0-D54109A9A5FA}" destId="{AEF56A48-A7B3-43EF-8D62-A8008BC2311E}" srcOrd="1" destOrd="0" presId="urn:microsoft.com/office/officeart/2005/8/layout/vList5"/>
    <dgm:cxn modelId="{0AC55900-1C5D-417B-B069-A360111D970E}" type="presParOf" srcId="{65AFC8A5-815D-4E1F-8845-EAAF0E905C85}" destId="{89FB8ECE-0BAD-4771-BE25-A8101324926A}" srcOrd="5" destOrd="0" presId="urn:microsoft.com/office/officeart/2005/8/layout/vList5"/>
    <dgm:cxn modelId="{024AAB79-D5FA-4F0E-B3F8-D2C3129C0C31}" type="presParOf" srcId="{65AFC8A5-815D-4E1F-8845-EAAF0E905C85}" destId="{AB643E93-A66F-490A-9504-61B461AAF718}" srcOrd="6" destOrd="0" presId="urn:microsoft.com/office/officeart/2005/8/layout/vList5"/>
    <dgm:cxn modelId="{AC17CB2B-DCE5-4E82-A5BF-09DCB1B88CF5}" type="presParOf" srcId="{AB643E93-A66F-490A-9504-61B461AAF718}" destId="{A435D9B4-6C00-42C2-BBDB-1CCA356667FF}" srcOrd="0" destOrd="0" presId="urn:microsoft.com/office/officeart/2005/8/layout/vList5"/>
    <dgm:cxn modelId="{B908BC5B-0B1A-486D-BC59-3249C37DF89A}" type="presParOf" srcId="{AB643E93-A66F-490A-9504-61B461AAF718}" destId="{FDA60C2B-D15F-4B4C-B714-BE972E6FFB2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240754-DFAC-4B1D-931C-04593BD17EEA}" type="doc">
      <dgm:prSet loTypeId="urn:microsoft.com/office/officeart/2016/7/layout/ChevronBlockProcess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8C0CEB9-4904-489D-BD75-455D65E613A0}">
      <dgm:prSet/>
      <dgm:spPr/>
      <dgm:t>
        <a:bodyPr/>
        <a:lstStyle/>
        <a:p>
          <a:pPr>
            <a:defRPr b="1"/>
          </a:pPr>
          <a:r>
            <a:rPr lang="fi-FI" b="1"/>
            <a:t>1. TUNNISTA</a:t>
          </a:r>
          <a:endParaRPr lang="en-US"/>
        </a:p>
      </dgm:t>
    </dgm:pt>
    <dgm:pt modelId="{439DF834-7145-4D01-95DA-ECF4202D59CE}" type="parTrans" cxnId="{B1EDCF11-311F-4586-A2AB-B49879245871}">
      <dgm:prSet/>
      <dgm:spPr/>
      <dgm:t>
        <a:bodyPr/>
        <a:lstStyle/>
        <a:p>
          <a:endParaRPr lang="en-US"/>
        </a:p>
      </dgm:t>
    </dgm:pt>
    <dgm:pt modelId="{2C9FF185-BFD2-48EE-8963-5DF827AC092C}" type="sibTrans" cxnId="{B1EDCF11-311F-4586-A2AB-B49879245871}">
      <dgm:prSet/>
      <dgm:spPr/>
      <dgm:t>
        <a:bodyPr/>
        <a:lstStyle/>
        <a:p>
          <a:endParaRPr lang="en-US"/>
        </a:p>
      </dgm:t>
    </dgm:pt>
    <dgm:pt modelId="{A882A8A9-9403-4DFC-879C-1F29145B62D4}">
      <dgm:prSet custT="1"/>
      <dgm:spPr/>
      <dgm:t>
        <a:bodyPr/>
        <a:lstStyle/>
        <a:p>
          <a:r>
            <a:rPr lang="fi-FI" sz="1800" dirty="0"/>
            <a:t>Mikä on todellinen ongelma? </a:t>
          </a:r>
          <a:br>
            <a:rPr lang="fi-FI" sz="1800" dirty="0"/>
          </a:br>
          <a:r>
            <a:rPr lang="fi-FI" sz="1800" dirty="0"/>
            <a:t>Ei oire, vaan syy.</a:t>
          </a:r>
          <a:br>
            <a:rPr lang="fi-FI" sz="1800" dirty="0"/>
          </a:br>
          <a:r>
            <a:rPr lang="fi-FI" sz="1800" dirty="0"/>
            <a:t>Vasta kun tiedät MIKÄ on ongelma, voit ratkoa sen</a:t>
          </a:r>
          <a:r>
            <a:rPr lang="fi-FI" sz="1900" dirty="0"/>
            <a:t>.</a:t>
          </a:r>
          <a:br>
            <a:rPr lang="fi-FI" sz="1900" dirty="0"/>
          </a:br>
          <a:r>
            <a:rPr lang="fi-FI" sz="1900" dirty="0"/>
            <a:t> </a:t>
          </a:r>
          <a:br>
            <a:rPr lang="fi-FI" sz="1900" dirty="0"/>
          </a:br>
          <a:r>
            <a:rPr lang="fi-FI" sz="1600" i="1" dirty="0"/>
            <a:t>Esim. </a:t>
          </a:r>
          <a:br>
            <a:rPr lang="fi-FI" sz="1600" i="1" dirty="0"/>
          </a:br>
          <a:r>
            <a:rPr lang="fi-FI" sz="1600" i="1" dirty="0"/>
            <a:t>Kalanruoto, 5 x Miksi</a:t>
          </a:r>
          <a:endParaRPr lang="en-US" sz="1900" i="1" dirty="0"/>
        </a:p>
      </dgm:t>
    </dgm:pt>
    <dgm:pt modelId="{AA798A3A-F323-41BD-835A-262E98F72374}" type="parTrans" cxnId="{61D0D27D-7EF1-4013-BC59-0AFDD23DB4A9}">
      <dgm:prSet/>
      <dgm:spPr/>
      <dgm:t>
        <a:bodyPr/>
        <a:lstStyle/>
        <a:p>
          <a:endParaRPr lang="en-US"/>
        </a:p>
      </dgm:t>
    </dgm:pt>
    <dgm:pt modelId="{205D7A15-0EC3-40BD-B600-BDFD9806655A}" type="sibTrans" cxnId="{61D0D27D-7EF1-4013-BC59-0AFDD23DB4A9}">
      <dgm:prSet/>
      <dgm:spPr/>
      <dgm:t>
        <a:bodyPr/>
        <a:lstStyle/>
        <a:p>
          <a:endParaRPr lang="en-US"/>
        </a:p>
      </dgm:t>
    </dgm:pt>
    <dgm:pt modelId="{56063231-0165-468A-B9F7-8F3A017C6D0C}">
      <dgm:prSet/>
      <dgm:spPr/>
      <dgm:t>
        <a:bodyPr/>
        <a:lstStyle/>
        <a:p>
          <a:pPr>
            <a:defRPr b="1"/>
          </a:pPr>
          <a:r>
            <a:rPr lang="fi-FI" b="1" kern="1200">
              <a:latin typeface="Arial" panose="020B0604020202020204"/>
              <a:ea typeface="+mn-ea"/>
              <a:cs typeface="+mn-cs"/>
            </a:rPr>
            <a:t>2. ANALYSOI</a:t>
          </a:r>
          <a:endParaRPr lang="en-US" b="1" kern="1200">
            <a:latin typeface="Arial" panose="020B0604020202020204"/>
            <a:ea typeface="+mn-ea"/>
            <a:cs typeface="+mn-cs"/>
          </a:endParaRPr>
        </a:p>
      </dgm:t>
    </dgm:pt>
    <dgm:pt modelId="{2E8A1024-B5D6-42A7-8A58-B56AF6561DDB}" type="parTrans" cxnId="{91631666-C540-4F04-9E19-8197CFD2F0E4}">
      <dgm:prSet/>
      <dgm:spPr/>
      <dgm:t>
        <a:bodyPr/>
        <a:lstStyle/>
        <a:p>
          <a:endParaRPr lang="en-US"/>
        </a:p>
      </dgm:t>
    </dgm:pt>
    <dgm:pt modelId="{F7687844-082F-41EC-92F3-7C386493129F}" type="sibTrans" cxnId="{91631666-C540-4F04-9E19-8197CFD2F0E4}">
      <dgm:prSet/>
      <dgm:spPr/>
      <dgm:t>
        <a:bodyPr/>
        <a:lstStyle/>
        <a:p>
          <a:endParaRPr lang="en-US"/>
        </a:p>
      </dgm:t>
    </dgm:pt>
    <dgm:pt modelId="{9399C892-1536-4E9D-85BF-B19C19791CC6}">
      <dgm:prSet custT="1"/>
      <dgm:spPr/>
      <dgm:t>
        <a:bodyPr/>
        <a:lstStyle/>
        <a:p>
          <a:r>
            <a:rPr lang="fi-FI" sz="1800" kern="1200" dirty="0">
              <a:latin typeface="Arial" panose="020B0604020202020204"/>
              <a:ea typeface="+mn-ea"/>
              <a:cs typeface="+mn-cs"/>
            </a:rPr>
            <a:t>Kerää faktat. Miksi tämä tapahtui?</a:t>
          </a:r>
          <a:br>
            <a:rPr lang="fi-FI" sz="1800" kern="1200" dirty="0">
              <a:latin typeface="Arial" panose="020B0604020202020204"/>
              <a:ea typeface="+mn-ea"/>
              <a:cs typeface="+mn-cs"/>
            </a:rPr>
          </a:br>
          <a:br>
            <a:rPr lang="fi-FI" sz="1800" kern="1200" dirty="0">
              <a:latin typeface="Arial" panose="020B0604020202020204"/>
              <a:ea typeface="+mn-ea"/>
              <a:cs typeface="+mn-cs"/>
            </a:rPr>
          </a:br>
          <a:r>
            <a:rPr lang="fi-FI" sz="1600" i="1" kern="1200" dirty="0">
              <a:latin typeface="Arial" panose="020B0604020202020204"/>
              <a:ea typeface="+mn-ea"/>
              <a:cs typeface="+mn-cs"/>
            </a:rPr>
            <a:t>Esim. </a:t>
          </a:r>
          <a:br>
            <a:rPr lang="fi-FI" sz="1600" i="1" kern="1200" dirty="0">
              <a:latin typeface="Arial" panose="020B0604020202020204"/>
              <a:ea typeface="+mn-ea"/>
              <a:cs typeface="+mn-cs"/>
            </a:rPr>
          </a:br>
          <a:r>
            <a:rPr lang="fi-FI" sz="1600" i="1" kern="1200" dirty="0">
              <a:latin typeface="Arial" panose="020B0604020202020204"/>
              <a:ea typeface="+mn-ea"/>
              <a:cs typeface="+mn-cs"/>
            </a:rPr>
            <a:t>Kalanruoto, 5 x Miksi, SWOT, Viikkoyhteenveto</a:t>
          </a:r>
          <a:endParaRPr lang="en-US" sz="1800" i="1" kern="1200" dirty="0">
            <a:latin typeface="Arial" panose="020B0604020202020204"/>
            <a:ea typeface="+mn-ea"/>
            <a:cs typeface="+mn-cs"/>
          </a:endParaRPr>
        </a:p>
      </dgm:t>
    </dgm:pt>
    <dgm:pt modelId="{5BE361D7-06F9-42C2-8A63-D6B2F676006B}" type="parTrans" cxnId="{201889BE-582C-4A4E-8DC0-4BF1832BE0C5}">
      <dgm:prSet/>
      <dgm:spPr/>
      <dgm:t>
        <a:bodyPr/>
        <a:lstStyle/>
        <a:p>
          <a:endParaRPr lang="en-US"/>
        </a:p>
      </dgm:t>
    </dgm:pt>
    <dgm:pt modelId="{D0933C43-69FF-4FA1-BDCE-D54AC8B6CEA1}" type="sibTrans" cxnId="{201889BE-582C-4A4E-8DC0-4BF1832BE0C5}">
      <dgm:prSet/>
      <dgm:spPr/>
      <dgm:t>
        <a:bodyPr/>
        <a:lstStyle/>
        <a:p>
          <a:endParaRPr lang="en-US"/>
        </a:p>
      </dgm:t>
    </dgm:pt>
    <dgm:pt modelId="{612BF4BC-35BF-4758-A5BA-1B89E5104B4C}">
      <dgm:prSet/>
      <dgm:spPr/>
      <dgm:t>
        <a:bodyPr/>
        <a:lstStyle/>
        <a:p>
          <a:pPr>
            <a:defRPr b="1"/>
          </a:pPr>
          <a:r>
            <a:rPr lang="fi-FI" b="1" kern="1200">
              <a:latin typeface="Arial" panose="020B0604020202020204"/>
              <a:ea typeface="+mn-ea"/>
              <a:cs typeface="+mn-cs"/>
            </a:rPr>
            <a:t>3. RATKAISE</a:t>
          </a:r>
          <a:endParaRPr lang="en-US" b="0" kern="1200">
            <a:latin typeface="Arial" panose="020B0604020202020204"/>
            <a:ea typeface="+mn-ea"/>
            <a:cs typeface="+mn-cs"/>
          </a:endParaRPr>
        </a:p>
      </dgm:t>
    </dgm:pt>
    <dgm:pt modelId="{0BA0EF19-8767-4DDE-8460-A04E4616193D}" type="parTrans" cxnId="{C2FF1B1B-D6D5-4BE1-A72F-D827954DCE67}">
      <dgm:prSet/>
      <dgm:spPr/>
      <dgm:t>
        <a:bodyPr/>
        <a:lstStyle/>
        <a:p>
          <a:endParaRPr lang="en-US"/>
        </a:p>
      </dgm:t>
    </dgm:pt>
    <dgm:pt modelId="{9E465C42-9B7F-4E5F-AD4B-0884CC075C2E}" type="sibTrans" cxnId="{C2FF1B1B-D6D5-4BE1-A72F-D827954DCE67}">
      <dgm:prSet/>
      <dgm:spPr/>
      <dgm:t>
        <a:bodyPr/>
        <a:lstStyle/>
        <a:p>
          <a:endParaRPr lang="en-US"/>
        </a:p>
      </dgm:t>
    </dgm:pt>
    <dgm:pt modelId="{901A2A3B-BEB2-4C61-9053-B79A0F0E9CAB}">
      <dgm:prSet custT="1"/>
      <dgm:spPr/>
      <dgm:t>
        <a:bodyPr/>
        <a:lstStyle/>
        <a:p>
          <a:r>
            <a:rPr lang="fi-FI" sz="1800" kern="1200" dirty="0">
              <a:latin typeface="Arial" panose="020B0604020202020204"/>
              <a:ea typeface="+mn-ea"/>
              <a:cs typeface="+mn-cs"/>
            </a:rPr>
            <a:t>Ideoi vaihtoehdot, valitse paras.</a:t>
          </a:r>
          <a:br>
            <a:rPr lang="fi-FI" sz="1800" kern="1200" dirty="0">
              <a:latin typeface="Arial" panose="020B0604020202020204"/>
              <a:ea typeface="+mn-ea"/>
              <a:cs typeface="+mn-cs"/>
            </a:rPr>
          </a:br>
          <a:br>
            <a:rPr lang="fi-FI" sz="1800" kern="1200" dirty="0">
              <a:latin typeface="Arial" panose="020B0604020202020204"/>
              <a:ea typeface="+mn-ea"/>
              <a:cs typeface="+mn-cs"/>
            </a:rPr>
          </a:br>
          <a:r>
            <a:rPr lang="fi-FI" sz="1600" i="1" kern="1200" dirty="0">
              <a:latin typeface="+mn-lt"/>
              <a:ea typeface="+mn-ea"/>
              <a:cs typeface="+mn-cs"/>
            </a:rPr>
            <a:t>Esim. </a:t>
          </a:r>
          <a:br>
            <a:rPr lang="fi-FI" sz="1600" i="1" kern="1200" dirty="0">
              <a:latin typeface="+mn-lt"/>
              <a:ea typeface="+mn-ea"/>
              <a:cs typeface="+mn-cs"/>
            </a:rPr>
          </a:br>
          <a:r>
            <a:rPr lang="fi-FI" sz="1600" i="1" kern="1200" dirty="0">
              <a:latin typeface="+mn-lt"/>
              <a:ea typeface="+mn-ea"/>
              <a:cs typeface="+mn-cs"/>
            </a:rPr>
            <a:t>SWOT -analyysi</a:t>
          </a:r>
          <a:endParaRPr lang="en-US" sz="2000" i="1" kern="1200" dirty="0">
            <a:latin typeface="+mn-lt"/>
            <a:ea typeface="+mn-ea"/>
            <a:cs typeface="+mn-cs"/>
          </a:endParaRPr>
        </a:p>
      </dgm:t>
    </dgm:pt>
    <dgm:pt modelId="{CB171582-380C-49F7-9FFF-1CF513D51482}" type="parTrans" cxnId="{8D170725-A64F-4DD1-9935-0F02DF1083E7}">
      <dgm:prSet/>
      <dgm:spPr/>
      <dgm:t>
        <a:bodyPr/>
        <a:lstStyle/>
        <a:p>
          <a:endParaRPr lang="en-US"/>
        </a:p>
      </dgm:t>
    </dgm:pt>
    <dgm:pt modelId="{6ABA1B43-7976-45C1-93A8-7B7B34EDA81E}" type="sibTrans" cxnId="{8D170725-A64F-4DD1-9935-0F02DF1083E7}">
      <dgm:prSet/>
      <dgm:spPr/>
      <dgm:t>
        <a:bodyPr/>
        <a:lstStyle/>
        <a:p>
          <a:endParaRPr lang="en-US"/>
        </a:p>
      </dgm:t>
    </dgm:pt>
    <dgm:pt modelId="{F05C8200-17E8-4645-9D4B-69E551161AE8}">
      <dgm:prSet/>
      <dgm:spPr/>
      <dgm:t>
        <a:bodyPr/>
        <a:lstStyle/>
        <a:p>
          <a:pPr>
            <a:defRPr b="1"/>
          </a:pPr>
          <a:r>
            <a:rPr lang="fi-FI" b="1" kern="1200">
              <a:latin typeface="Arial" panose="020B0604020202020204"/>
              <a:ea typeface="+mn-ea"/>
              <a:cs typeface="+mn-cs"/>
            </a:rPr>
            <a:t>4. TOTEUTA</a:t>
          </a:r>
          <a:endParaRPr lang="en-US" b="0" kern="1200">
            <a:latin typeface="Arial" panose="020B0604020202020204"/>
            <a:ea typeface="+mn-ea"/>
            <a:cs typeface="+mn-cs"/>
          </a:endParaRPr>
        </a:p>
      </dgm:t>
    </dgm:pt>
    <dgm:pt modelId="{0911855C-B845-4C40-BAAD-E671DF75E483}" type="parTrans" cxnId="{A025ECD9-8856-4832-A041-F9A7F7E2FAA2}">
      <dgm:prSet/>
      <dgm:spPr/>
      <dgm:t>
        <a:bodyPr/>
        <a:lstStyle/>
        <a:p>
          <a:endParaRPr lang="en-US"/>
        </a:p>
      </dgm:t>
    </dgm:pt>
    <dgm:pt modelId="{A6C76407-1F7E-4FF2-ADD2-D69ED9A22A7F}" type="sibTrans" cxnId="{A025ECD9-8856-4832-A041-F9A7F7E2FAA2}">
      <dgm:prSet/>
      <dgm:spPr/>
      <dgm:t>
        <a:bodyPr/>
        <a:lstStyle/>
        <a:p>
          <a:endParaRPr lang="en-US"/>
        </a:p>
      </dgm:t>
    </dgm:pt>
    <dgm:pt modelId="{A70427A2-74E0-4854-9930-1A691D6C07DA}">
      <dgm:prSet custT="1"/>
      <dgm:spPr/>
      <dgm:t>
        <a:bodyPr/>
        <a:lstStyle/>
        <a:p>
          <a:r>
            <a:rPr lang="fi-FI" sz="1800" kern="1200" dirty="0">
              <a:latin typeface="+mn-lt"/>
            </a:rPr>
            <a:t>Toimi, seuraa, korjaa tarvittaessa.</a:t>
          </a:r>
          <a:br>
            <a:rPr lang="fi-FI" sz="1800" kern="1200" dirty="0">
              <a:latin typeface="+mn-lt"/>
            </a:rPr>
          </a:br>
          <a:br>
            <a:rPr lang="fi-FI" sz="1800" kern="1200" dirty="0">
              <a:latin typeface="+mn-lt"/>
              <a:ea typeface="+mn-ea"/>
              <a:cs typeface="+mn-cs"/>
            </a:rPr>
          </a:br>
          <a:r>
            <a:rPr lang="fi-FI" sz="1600" i="1" kern="1200" dirty="0">
              <a:latin typeface="+mn-lt"/>
              <a:ea typeface="+mn-ea"/>
              <a:cs typeface="+mn-cs"/>
            </a:rPr>
            <a:t>Esim. </a:t>
          </a:r>
          <a:br>
            <a:rPr lang="fi-FI" sz="1600" i="1" kern="1200" dirty="0">
              <a:latin typeface="+mn-lt"/>
              <a:ea typeface="+mn-ea"/>
              <a:cs typeface="+mn-cs"/>
            </a:rPr>
          </a:br>
          <a:r>
            <a:rPr lang="fi-FI" sz="1600" i="1" kern="1200" dirty="0">
              <a:latin typeface="+mn-lt"/>
              <a:ea typeface="+mn-ea"/>
              <a:cs typeface="+mn-cs"/>
            </a:rPr>
            <a:t>Eisenhower-matriisi, SMART</a:t>
          </a:r>
          <a:endParaRPr lang="en-US" sz="1800" i="1" kern="1200" dirty="0">
            <a:latin typeface="+mn-lt"/>
            <a:ea typeface="+mn-ea"/>
            <a:cs typeface="+mn-cs"/>
          </a:endParaRPr>
        </a:p>
      </dgm:t>
    </dgm:pt>
    <dgm:pt modelId="{52623171-404D-49F3-9FA6-F6D1FC64C3CD}" type="parTrans" cxnId="{9CCA6C7B-4671-451E-AD86-096DA6A11368}">
      <dgm:prSet/>
      <dgm:spPr/>
      <dgm:t>
        <a:bodyPr/>
        <a:lstStyle/>
        <a:p>
          <a:endParaRPr lang="en-US"/>
        </a:p>
      </dgm:t>
    </dgm:pt>
    <dgm:pt modelId="{E5544E50-AC5E-4179-8A11-E19BE9EBD291}" type="sibTrans" cxnId="{9CCA6C7B-4671-451E-AD86-096DA6A11368}">
      <dgm:prSet/>
      <dgm:spPr/>
      <dgm:t>
        <a:bodyPr/>
        <a:lstStyle/>
        <a:p>
          <a:endParaRPr lang="en-US"/>
        </a:p>
      </dgm:t>
    </dgm:pt>
    <dgm:pt modelId="{72D0A779-73FE-45D6-A3D8-B475699FED37}" type="pres">
      <dgm:prSet presAssocID="{A4240754-DFAC-4B1D-931C-04593BD17EEA}" presName="Name0" presStyleCnt="0">
        <dgm:presLayoutVars>
          <dgm:dir/>
          <dgm:animLvl val="lvl"/>
          <dgm:resizeHandles val="exact"/>
        </dgm:presLayoutVars>
      </dgm:prSet>
      <dgm:spPr/>
    </dgm:pt>
    <dgm:pt modelId="{785C187E-BF52-4BB8-A861-E779C6B808EC}" type="pres">
      <dgm:prSet presAssocID="{68C0CEB9-4904-489D-BD75-455D65E613A0}" presName="composite" presStyleCnt="0"/>
      <dgm:spPr/>
    </dgm:pt>
    <dgm:pt modelId="{ACCA7E80-E746-402B-BEEB-4CB69B325CC8}" type="pres">
      <dgm:prSet presAssocID="{68C0CEB9-4904-489D-BD75-455D65E613A0}" presName="parTx" presStyleLbl="alignNode1" presStyleIdx="0" presStyleCnt="4">
        <dgm:presLayoutVars>
          <dgm:chMax val="0"/>
          <dgm:chPref val="0"/>
        </dgm:presLayoutVars>
      </dgm:prSet>
      <dgm:spPr/>
    </dgm:pt>
    <dgm:pt modelId="{A0A590EF-DEDF-4E6A-9FAA-5713D2568465}" type="pres">
      <dgm:prSet presAssocID="{68C0CEB9-4904-489D-BD75-455D65E613A0}" presName="desTx" presStyleLbl="alignAccFollowNode1" presStyleIdx="0" presStyleCnt="4">
        <dgm:presLayoutVars/>
      </dgm:prSet>
      <dgm:spPr/>
    </dgm:pt>
    <dgm:pt modelId="{3B7D265B-D512-43A3-AD2B-853A83467073}" type="pres">
      <dgm:prSet presAssocID="{2C9FF185-BFD2-48EE-8963-5DF827AC092C}" presName="space" presStyleCnt="0"/>
      <dgm:spPr/>
    </dgm:pt>
    <dgm:pt modelId="{769C8D48-1593-4B1D-822D-F575861BAD24}" type="pres">
      <dgm:prSet presAssocID="{56063231-0165-468A-B9F7-8F3A017C6D0C}" presName="composite" presStyleCnt="0"/>
      <dgm:spPr/>
    </dgm:pt>
    <dgm:pt modelId="{D2E89A62-848C-412E-A211-6A36E52CCBBD}" type="pres">
      <dgm:prSet presAssocID="{56063231-0165-468A-B9F7-8F3A017C6D0C}" presName="parTx" presStyleLbl="alignNode1" presStyleIdx="1" presStyleCnt="4">
        <dgm:presLayoutVars>
          <dgm:chMax val="0"/>
          <dgm:chPref val="0"/>
        </dgm:presLayoutVars>
      </dgm:prSet>
      <dgm:spPr/>
    </dgm:pt>
    <dgm:pt modelId="{79854A1C-D9A9-4BE9-B9B1-04F5B5969238}" type="pres">
      <dgm:prSet presAssocID="{56063231-0165-468A-B9F7-8F3A017C6D0C}" presName="desTx" presStyleLbl="alignAccFollowNode1" presStyleIdx="1" presStyleCnt="4">
        <dgm:presLayoutVars/>
      </dgm:prSet>
      <dgm:spPr/>
    </dgm:pt>
    <dgm:pt modelId="{76B62273-F914-41F9-9B9E-64F85F43FC70}" type="pres">
      <dgm:prSet presAssocID="{F7687844-082F-41EC-92F3-7C386493129F}" presName="space" presStyleCnt="0"/>
      <dgm:spPr/>
    </dgm:pt>
    <dgm:pt modelId="{34E67D6C-B3DF-40C0-9BB7-2F28907A8E80}" type="pres">
      <dgm:prSet presAssocID="{612BF4BC-35BF-4758-A5BA-1B89E5104B4C}" presName="composite" presStyleCnt="0"/>
      <dgm:spPr/>
    </dgm:pt>
    <dgm:pt modelId="{31D3C476-C34C-492C-ACA2-3FCDD774B60C}" type="pres">
      <dgm:prSet presAssocID="{612BF4BC-35BF-4758-A5BA-1B89E5104B4C}" presName="parTx" presStyleLbl="alignNode1" presStyleIdx="2" presStyleCnt="4">
        <dgm:presLayoutVars>
          <dgm:chMax val="0"/>
          <dgm:chPref val="0"/>
        </dgm:presLayoutVars>
      </dgm:prSet>
      <dgm:spPr/>
    </dgm:pt>
    <dgm:pt modelId="{ED1A01AB-2093-4F38-BB80-4B0233769710}" type="pres">
      <dgm:prSet presAssocID="{612BF4BC-35BF-4758-A5BA-1B89E5104B4C}" presName="desTx" presStyleLbl="alignAccFollowNode1" presStyleIdx="2" presStyleCnt="4">
        <dgm:presLayoutVars/>
      </dgm:prSet>
      <dgm:spPr/>
    </dgm:pt>
    <dgm:pt modelId="{12F04185-4FC2-4865-A772-E09FCA3E89AF}" type="pres">
      <dgm:prSet presAssocID="{9E465C42-9B7F-4E5F-AD4B-0884CC075C2E}" presName="space" presStyleCnt="0"/>
      <dgm:spPr/>
    </dgm:pt>
    <dgm:pt modelId="{463ACF79-F79D-43E8-8C57-E168801E7CF0}" type="pres">
      <dgm:prSet presAssocID="{F05C8200-17E8-4645-9D4B-69E551161AE8}" presName="composite" presStyleCnt="0"/>
      <dgm:spPr/>
    </dgm:pt>
    <dgm:pt modelId="{077767B8-AB63-446D-8466-3C68D46FF2C8}" type="pres">
      <dgm:prSet presAssocID="{F05C8200-17E8-4645-9D4B-69E551161AE8}" presName="parTx" presStyleLbl="alignNode1" presStyleIdx="3" presStyleCnt="4">
        <dgm:presLayoutVars>
          <dgm:chMax val="0"/>
          <dgm:chPref val="0"/>
        </dgm:presLayoutVars>
      </dgm:prSet>
      <dgm:spPr/>
    </dgm:pt>
    <dgm:pt modelId="{0676F4D9-72A0-4DB6-A147-B15A1DBCD5D5}" type="pres">
      <dgm:prSet presAssocID="{F05C8200-17E8-4645-9D4B-69E551161AE8}" presName="desTx" presStyleLbl="alignAccFollowNode1" presStyleIdx="3" presStyleCnt="4">
        <dgm:presLayoutVars/>
      </dgm:prSet>
      <dgm:spPr/>
    </dgm:pt>
  </dgm:ptLst>
  <dgm:cxnLst>
    <dgm:cxn modelId="{B1EDCF11-311F-4586-A2AB-B49879245871}" srcId="{A4240754-DFAC-4B1D-931C-04593BD17EEA}" destId="{68C0CEB9-4904-489D-BD75-455D65E613A0}" srcOrd="0" destOrd="0" parTransId="{439DF834-7145-4D01-95DA-ECF4202D59CE}" sibTransId="{2C9FF185-BFD2-48EE-8963-5DF827AC092C}"/>
    <dgm:cxn modelId="{C2FF1B1B-D6D5-4BE1-A72F-D827954DCE67}" srcId="{A4240754-DFAC-4B1D-931C-04593BD17EEA}" destId="{612BF4BC-35BF-4758-A5BA-1B89E5104B4C}" srcOrd="2" destOrd="0" parTransId="{0BA0EF19-8767-4DDE-8460-A04E4616193D}" sibTransId="{9E465C42-9B7F-4E5F-AD4B-0884CC075C2E}"/>
    <dgm:cxn modelId="{8D170725-A64F-4DD1-9935-0F02DF1083E7}" srcId="{612BF4BC-35BF-4758-A5BA-1B89E5104B4C}" destId="{901A2A3B-BEB2-4C61-9053-B79A0F0E9CAB}" srcOrd="0" destOrd="0" parTransId="{CB171582-380C-49F7-9FFF-1CF513D51482}" sibTransId="{6ABA1B43-7976-45C1-93A8-7B7B34EDA81E}"/>
    <dgm:cxn modelId="{4B28EE2D-C11A-4877-85E6-4931FF4F8F42}" type="presOf" srcId="{901A2A3B-BEB2-4C61-9053-B79A0F0E9CAB}" destId="{ED1A01AB-2093-4F38-BB80-4B0233769710}" srcOrd="0" destOrd="0" presId="urn:microsoft.com/office/officeart/2016/7/layout/ChevronBlockProcess"/>
    <dgm:cxn modelId="{91631666-C540-4F04-9E19-8197CFD2F0E4}" srcId="{A4240754-DFAC-4B1D-931C-04593BD17EEA}" destId="{56063231-0165-468A-B9F7-8F3A017C6D0C}" srcOrd="1" destOrd="0" parTransId="{2E8A1024-B5D6-42A7-8A58-B56AF6561DDB}" sibTransId="{F7687844-082F-41EC-92F3-7C386493129F}"/>
    <dgm:cxn modelId="{A599EF72-0543-49F7-B879-C94A738D3ECE}" type="presOf" srcId="{9399C892-1536-4E9D-85BF-B19C19791CC6}" destId="{79854A1C-D9A9-4BE9-B9B1-04F5B5969238}" srcOrd="0" destOrd="0" presId="urn:microsoft.com/office/officeart/2016/7/layout/ChevronBlockProcess"/>
    <dgm:cxn modelId="{19BD2873-62E3-457A-8914-FCDA51A4FA74}" type="presOf" srcId="{F05C8200-17E8-4645-9D4B-69E551161AE8}" destId="{077767B8-AB63-446D-8466-3C68D46FF2C8}" srcOrd="0" destOrd="0" presId="urn:microsoft.com/office/officeart/2016/7/layout/ChevronBlockProcess"/>
    <dgm:cxn modelId="{9CCA6C7B-4671-451E-AD86-096DA6A11368}" srcId="{F05C8200-17E8-4645-9D4B-69E551161AE8}" destId="{A70427A2-74E0-4854-9930-1A691D6C07DA}" srcOrd="0" destOrd="0" parTransId="{52623171-404D-49F3-9FA6-F6D1FC64C3CD}" sibTransId="{E5544E50-AC5E-4179-8A11-E19BE9EBD291}"/>
    <dgm:cxn modelId="{61D0D27D-7EF1-4013-BC59-0AFDD23DB4A9}" srcId="{68C0CEB9-4904-489D-BD75-455D65E613A0}" destId="{A882A8A9-9403-4DFC-879C-1F29145B62D4}" srcOrd="0" destOrd="0" parTransId="{AA798A3A-F323-41BD-835A-262E98F72374}" sibTransId="{205D7A15-0EC3-40BD-B600-BDFD9806655A}"/>
    <dgm:cxn modelId="{4C672D85-95FE-490B-8C32-2BC437C8AB84}" type="presOf" srcId="{A4240754-DFAC-4B1D-931C-04593BD17EEA}" destId="{72D0A779-73FE-45D6-A3D8-B475699FED37}" srcOrd="0" destOrd="0" presId="urn:microsoft.com/office/officeart/2016/7/layout/ChevronBlockProcess"/>
    <dgm:cxn modelId="{E8192996-C221-45B3-BCDE-14CDA6895A25}" type="presOf" srcId="{A70427A2-74E0-4854-9930-1A691D6C07DA}" destId="{0676F4D9-72A0-4DB6-A147-B15A1DBCD5D5}" srcOrd="0" destOrd="0" presId="urn:microsoft.com/office/officeart/2016/7/layout/ChevronBlockProcess"/>
    <dgm:cxn modelId="{90288EB5-4B6D-4C26-A953-8A315BC957A6}" type="presOf" srcId="{56063231-0165-468A-B9F7-8F3A017C6D0C}" destId="{D2E89A62-848C-412E-A211-6A36E52CCBBD}" srcOrd="0" destOrd="0" presId="urn:microsoft.com/office/officeart/2016/7/layout/ChevronBlockProcess"/>
    <dgm:cxn modelId="{D55AE2BC-7E93-42BC-81F2-7C46C7FC67D6}" type="presOf" srcId="{68C0CEB9-4904-489D-BD75-455D65E613A0}" destId="{ACCA7E80-E746-402B-BEEB-4CB69B325CC8}" srcOrd="0" destOrd="0" presId="urn:microsoft.com/office/officeart/2016/7/layout/ChevronBlockProcess"/>
    <dgm:cxn modelId="{201889BE-582C-4A4E-8DC0-4BF1832BE0C5}" srcId="{56063231-0165-468A-B9F7-8F3A017C6D0C}" destId="{9399C892-1536-4E9D-85BF-B19C19791CC6}" srcOrd="0" destOrd="0" parTransId="{5BE361D7-06F9-42C2-8A63-D6B2F676006B}" sibTransId="{D0933C43-69FF-4FA1-BDCE-D54AC8B6CEA1}"/>
    <dgm:cxn modelId="{ADBCC0CB-EEE5-4E79-9D2B-63CA326030B4}" type="presOf" srcId="{612BF4BC-35BF-4758-A5BA-1B89E5104B4C}" destId="{31D3C476-C34C-492C-ACA2-3FCDD774B60C}" srcOrd="0" destOrd="0" presId="urn:microsoft.com/office/officeart/2016/7/layout/ChevronBlockProcess"/>
    <dgm:cxn modelId="{A025ECD9-8856-4832-A041-F9A7F7E2FAA2}" srcId="{A4240754-DFAC-4B1D-931C-04593BD17EEA}" destId="{F05C8200-17E8-4645-9D4B-69E551161AE8}" srcOrd="3" destOrd="0" parTransId="{0911855C-B845-4C40-BAAD-E671DF75E483}" sibTransId="{A6C76407-1F7E-4FF2-ADD2-D69ED9A22A7F}"/>
    <dgm:cxn modelId="{F1C42EEC-10D3-47A5-BCA4-EF6D3D921CE3}" type="presOf" srcId="{A882A8A9-9403-4DFC-879C-1F29145B62D4}" destId="{A0A590EF-DEDF-4E6A-9FAA-5713D2568465}" srcOrd="0" destOrd="0" presId="urn:microsoft.com/office/officeart/2016/7/layout/ChevronBlockProcess"/>
    <dgm:cxn modelId="{89267869-F08C-4FE7-9B0B-7816BB0C587A}" type="presParOf" srcId="{72D0A779-73FE-45D6-A3D8-B475699FED37}" destId="{785C187E-BF52-4BB8-A861-E779C6B808EC}" srcOrd="0" destOrd="0" presId="urn:microsoft.com/office/officeart/2016/7/layout/ChevronBlockProcess"/>
    <dgm:cxn modelId="{6D4D0B90-A772-4D97-B4D6-A1D3D626EED4}" type="presParOf" srcId="{785C187E-BF52-4BB8-A861-E779C6B808EC}" destId="{ACCA7E80-E746-402B-BEEB-4CB69B325CC8}" srcOrd="0" destOrd="0" presId="urn:microsoft.com/office/officeart/2016/7/layout/ChevronBlockProcess"/>
    <dgm:cxn modelId="{19E6D1AB-8636-4445-925A-D18A8966CA3F}" type="presParOf" srcId="{785C187E-BF52-4BB8-A861-E779C6B808EC}" destId="{A0A590EF-DEDF-4E6A-9FAA-5713D2568465}" srcOrd="1" destOrd="0" presId="urn:microsoft.com/office/officeart/2016/7/layout/ChevronBlockProcess"/>
    <dgm:cxn modelId="{06F22B19-0134-4DB5-99D0-4A676D6D9882}" type="presParOf" srcId="{72D0A779-73FE-45D6-A3D8-B475699FED37}" destId="{3B7D265B-D512-43A3-AD2B-853A83467073}" srcOrd="1" destOrd="0" presId="urn:microsoft.com/office/officeart/2016/7/layout/ChevronBlockProcess"/>
    <dgm:cxn modelId="{A038B279-9E6E-4275-88D9-587C9378C6BE}" type="presParOf" srcId="{72D0A779-73FE-45D6-A3D8-B475699FED37}" destId="{769C8D48-1593-4B1D-822D-F575861BAD24}" srcOrd="2" destOrd="0" presId="urn:microsoft.com/office/officeart/2016/7/layout/ChevronBlockProcess"/>
    <dgm:cxn modelId="{5EE26869-8B87-4DE5-A606-D16A325F25E4}" type="presParOf" srcId="{769C8D48-1593-4B1D-822D-F575861BAD24}" destId="{D2E89A62-848C-412E-A211-6A36E52CCBBD}" srcOrd="0" destOrd="0" presId="urn:microsoft.com/office/officeart/2016/7/layout/ChevronBlockProcess"/>
    <dgm:cxn modelId="{851CEC6E-17C9-4921-BE13-FB4686D74562}" type="presParOf" srcId="{769C8D48-1593-4B1D-822D-F575861BAD24}" destId="{79854A1C-D9A9-4BE9-B9B1-04F5B5969238}" srcOrd="1" destOrd="0" presId="urn:microsoft.com/office/officeart/2016/7/layout/ChevronBlockProcess"/>
    <dgm:cxn modelId="{847202B6-DF5F-492F-A80C-B1AD8774576B}" type="presParOf" srcId="{72D0A779-73FE-45D6-A3D8-B475699FED37}" destId="{76B62273-F914-41F9-9B9E-64F85F43FC70}" srcOrd="3" destOrd="0" presId="urn:microsoft.com/office/officeart/2016/7/layout/ChevronBlockProcess"/>
    <dgm:cxn modelId="{60FA1B4C-E34A-4461-8963-BF77BA11A736}" type="presParOf" srcId="{72D0A779-73FE-45D6-A3D8-B475699FED37}" destId="{34E67D6C-B3DF-40C0-9BB7-2F28907A8E80}" srcOrd="4" destOrd="0" presId="urn:microsoft.com/office/officeart/2016/7/layout/ChevronBlockProcess"/>
    <dgm:cxn modelId="{54EC7010-578F-4E91-B08D-6C3A8998BC0F}" type="presParOf" srcId="{34E67D6C-B3DF-40C0-9BB7-2F28907A8E80}" destId="{31D3C476-C34C-492C-ACA2-3FCDD774B60C}" srcOrd="0" destOrd="0" presId="urn:microsoft.com/office/officeart/2016/7/layout/ChevronBlockProcess"/>
    <dgm:cxn modelId="{D6B71DEE-B428-46E6-A6D7-9964767624AB}" type="presParOf" srcId="{34E67D6C-B3DF-40C0-9BB7-2F28907A8E80}" destId="{ED1A01AB-2093-4F38-BB80-4B0233769710}" srcOrd="1" destOrd="0" presId="urn:microsoft.com/office/officeart/2016/7/layout/ChevronBlockProcess"/>
    <dgm:cxn modelId="{4367873B-C6F7-4FAA-BB43-25545F4F7B49}" type="presParOf" srcId="{72D0A779-73FE-45D6-A3D8-B475699FED37}" destId="{12F04185-4FC2-4865-A772-E09FCA3E89AF}" srcOrd="5" destOrd="0" presId="urn:microsoft.com/office/officeart/2016/7/layout/ChevronBlockProcess"/>
    <dgm:cxn modelId="{A4AAE3E4-9F75-472A-832C-B5E97F68BB62}" type="presParOf" srcId="{72D0A779-73FE-45D6-A3D8-B475699FED37}" destId="{463ACF79-F79D-43E8-8C57-E168801E7CF0}" srcOrd="6" destOrd="0" presId="urn:microsoft.com/office/officeart/2016/7/layout/ChevronBlockProcess"/>
    <dgm:cxn modelId="{99FE3A1B-CB60-455F-943D-05D4482556E0}" type="presParOf" srcId="{463ACF79-F79D-43E8-8C57-E168801E7CF0}" destId="{077767B8-AB63-446D-8466-3C68D46FF2C8}" srcOrd="0" destOrd="0" presId="urn:microsoft.com/office/officeart/2016/7/layout/ChevronBlockProcess"/>
    <dgm:cxn modelId="{457C441B-A95E-4FEA-82CA-0870FC90B52B}" type="presParOf" srcId="{463ACF79-F79D-43E8-8C57-E168801E7CF0}" destId="{0676F4D9-72A0-4DB6-A147-B15A1DBCD5D5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EB5590-C589-479C-BBEB-C1F5412001FD}">
      <dsp:nvSpPr>
        <dsp:cNvPr id="0" name=""/>
        <dsp:cNvSpPr/>
      </dsp:nvSpPr>
      <dsp:spPr>
        <a:xfrm>
          <a:off x="0" y="2454"/>
          <a:ext cx="64579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3857787-CF47-4D10-92A6-0D1BFE055FFF}">
      <dsp:nvSpPr>
        <dsp:cNvPr id="0" name=""/>
        <dsp:cNvSpPr/>
      </dsp:nvSpPr>
      <dsp:spPr>
        <a:xfrm>
          <a:off x="0" y="2454"/>
          <a:ext cx="6457951" cy="1673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ts val="2160"/>
            </a:lnSpc>
            <a:spcBef>
              <a:spcPct val="0"/>
            </a:spcBef>
            <a:spcAft>
              <a:spcPts val="1200"/>
            </a:spcAft>
            <a:buNone/>
          </a:pPr>
          <a:r>
            <a:rPr lang="fi-FI" sz="2000" b="1" kern="1200" noProof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Itsensä johtaminen</a:t>
          </a:r>
        </a:p>
        <a:p>
          <a:pPr marL="0" lvl="0" indent="0" algn="l" defTabSz="889000">
            <a:lnSpc>
              <a:spcPts val="2160"/>
            </a:lnSpc>
            <a:spcBef>
              <a:spcPct val="0"/>
            </a:spcBef>
            <a:spcAft>
              <a:spcPts val="1200"/>
            </a:spcAft>
            <a:buNone/>
          </a:pPr>
          <a:r>
            <a:rPr lang="fi-FI" sz="1800" b="0" kern="1200" noProof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Johtaminen</a:t>
          </a:r>
          <a:r>
            <a:rPr lang="fi-FI" sz="1800" b="1" kern="1200" noProof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 </a:t>
          </a:r>
          <a:r>
            <a:rPr lang="fi-FI" sz="1800" b="0" kern="1200" noProof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alkaa itsestä, ilman kykyä johtaa itseään, et voi tehokkaasti </a:t>
          </a:r>
          <a:r>
            <a:rPr lang="fi-FI" sz="1800" kern="1200" noProof="0" dirty="0">
              <a:latin typeface="+mn-lt"/>
            </a:rPr>
            <a:t>johtaa muita tai yrityksesi kehitystä!</a:t>
          </a:r>
          <a:br>
            <a:rPr lang="fi-FI" sz="1800" kern="1200" noProof="0" dirty="0">
              <a:latin typeface="+mn-lt"/>
            </a:rPr>
          </a:br>
          <a:r>
            <a:rPr lang="fi-FI" sz="1800" kern="1200" noProof="0" dirty="0">
              <a:latin typeface="+mn-lt"/>
            </a:rPr>
            <a:t>Kun opit johtamaan itseäsi, sinusta tulee luonnollisesti parempi johtaja myös muille.</a:t>
          </a:r>
        </a:p>
      </dsp:txBody>
      <dsp:txXfrm>
        <a:off x="0" y="2454"/>
        <a:ext cx="6457951" cy="1673705"/>
      </dsp:txXfrm>
    </dsp:sp>
    <dsp:sp modelId="{60B708DD-A308-45EB-A5BD-D0FB33B999BF}">
      <dsp:nvSpPr>
        <dsp:cNvPr id="0" name=""/>
        <dsp:cNvSpPr/>
      </dsp:nvSpPr>
      <dsp:spPr>
        <a:xfrm>
          <a:off x="0" y="1817554"/>
          <a:ext cx="64579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05B9391-C275-4260-A7D7-D6A58400C791}">
      <dsp:nvSpPr>
        <dsp:cNvPr id="0" name=""/>
        <dsp:cNvSpPr/>
      </dsp:nvSpPr>
      <dsp:spPr>
        <a:xfrm>
          <a:off x="0" y="1610165"/>
          <a:ext cx="6457951" cy="1673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fi-FI" sz="2000" b="1" kern="1200" noProof="0" dirty="0"/>
          </a:br>
          <a:r>
            <a:rPr lang="fi-FI" sz="2000" b="1" kern="1200" noProof="0" dirty="0"/>
            <a:t>Ongelmanratkaisukyky</a:t>
          </a:r>
        </a:p>
        <a:p>
          <a:pPr marL="0" lvl="0" indent="0" algn="l" defTabSz="889000">
            <a:lnSpc>
              <a:spcPts val="2160"/>
            </a:lnSpc>
            <a:spcBef>
              <a:spcPct val="0"/>
            </a:spcBef>
            <a:spcAft>
              <a:spcPts val="600"/>
            </a:spcAft>
            <a:buNone/>
          </a:pPr>
          <a:r>
            <a:rPr lang="fi-FI" sz="1800" b="0" kern="1200" noProof="0" dirty="0"/>
            <a:t>Johtajan / yrittäjän ongelmanratkaisutaidot vaikuttavat suoraan yrityksen kasvuun, päivittäisen toiminnan sujuvuuteen ja kriisitilanteista selviämiseen.</a:t>
          </a:r>
        </a:p>
      </dsp:txBody>
      <dsp:txXfrm>
        <a:off x="0" y="1610165"/>
        <a:ext cx="6457951" cy="1673705"/>
      </dsp:txXfrm>
    </dsp:sp>
    <dsp:sp modelId="{2AD0D499-1D62-45CB-8D9E-38CFA6B0467D}">
      <dsp:nvSpPr>
        <dsp:cNvPr id="0" name=""/>
        <dsp:cNvSpPr/>
      </dsp:nvSpPr>
      <dsp:spPr>
        <a:xfrm>
          <a:off x="0" y="3338082"/>
          <a:ext cx="64579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05DA5A3-0BBA-4B23-BB87-1DB21552943F}">
      <dsp:nvSpPr>
        <dsp:cNvPr id="0" name=""/>
        <dsp:cNvSpPr/>
      </dsp:nvSpPr>
      <dsp:spPr>
        <a:xfrm>
          <a:off x="0" y="3349865"/>
          <a:ext cx="6457951" cy="1673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noProof="0" dirty="0"/>
            <a:t>Ainutlaatuiset haasteet</a:t>
          </a:r>
        </a:p>
        <a:p>
          <a:pPr marL="0" lvl="0" indent="0" algn="l" defTabSz="889000">
            <a:lnSpc>
              <a:spcPts val="2160"/>
            </a:lnSpc>
            <a:spcBef>
              <a:spcPct val="0"/>
            </a:spcBef>
            <a:spcAft>
              <a:spcPts val="600"/>
            </a:spcAft>
            <a:buNone/>
          </a:pPr>
          <a:r>
            <a:rPr lang="fi-FI" sz="1800" b="0" kern="1200" noProof="0" dirty="0"/>
            <a:t>Mikro- ja pk-yrittäjät kohtaavat erityisiä johtamishaasteita, joissa vahva johtajuus on menestyksen avainasemassa.</a:t>
          </a:r>
        </a:p>
      </dsp:txBody>
      <dsp:txXfrm>
        <a:off x="0" y="3349865"/>
        <a:ext cx="6457951" cy="16737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D7D20-23AE-4B29-8DCD-BD1F0610D2B5}">
      <dsp:nvSpPr>
        <dsp:cNvPr id="0" name=""/>
        <dsp:cNvSpPr/>
      </dsp:nvSpPr>
      <dsp:spPr>
        <a:xfrm>
          <a:off x="0" y="0"/>
          <a:ext cx="6835852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3FF6F15-C92A-4E19-890F-F76B3EF25FB1}">
      <dsp:nvSpPr>
        <dsp:cNvPr id="0" name=""/>
        <dsp:cNvSpPr/>
      </dsp:nvSpPr>
      <dsp:spPr>
        <a:xfrm>
          <a:off x="0" y="0"/>
          <a:ext cx="6835852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ts val="2160"/>
            </a:lnSpc>
            <a:spcBef>
              <a:spcPts val="600"/>
            </a:spcBef>
            <a:spcAft>
              <a:spcPts val="1200"/>
            </a:spcAft>
            <a:buNone/>
          </a:pPr>
          <a:r>
            <a:rPr lang="fi-FI" sz="2000" b="1" kern="1200" dirty="0"/>
            <a:t>Arvojen tunnistaminen</a:t>
          </a:r>
          <a:br>
            <a:rPr lang="fi-FI" sz="2400" b="1" kern="1200" dirty="0"/>
          </a:br>
          <a:r>
            <a:rPr lang="fi-FI" sz="1800" kern="1200" dirty="0"/>
            <a:t>Päätöksenteko helpottuu, kun on selkeät arvot ja periaatteet </a:t>
          </a:r>
          <a:br>
            <a:rPr lang="fi-FI" sz="1800" kern="1200" dirty="0"/>
          </a:br>
          <a:r>
            <a:rPr lang="fi-FI" sz="1800" kern="1200" dirty="0"/>
            <a:t>– mikä on minulle/yritykselle tärkeää.</a:t>
          </a:r>
          <a:endParaRPr lang="en-US" sz="1800" b="1" kern="1200" dirty="0"/>
        </a:p>
      </dsp:txBody>
      <dsp:txXfrm>
        <a:off x="0" y="0"/>
        <a:ext cx="6835852" cy="1087834"/>
      </dsp:txXfrm>
    </dsp:sp>
    <dsp:sp modelId="{0512B60B-09D0-4598-90B2-8742ABD8BDAD}">
      <dsp:nvSpPr>
        <dsp:cNvPr id="0" name=""/>
        <dsp:cNvSpPr/>
      </dsp:nvSpPr>
      <dsp:spPr>
        <a:xfrm>
          <a:off x="0" y="1087834"/>
          <a:ext cx="6835852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EC4979C-9ECF-486B-8ACE-D7EAF55D646E}">
      <dsp:nvSpPr>
        <dsp:cNvPr id="0" name=""/>
        <dsp:cNvSpPr/>
      </dsp:nvSpPr>
      <dsp:spPr>
        <a:xfrm>
          <a:off x="0" y="1087834"/>
          <a:ext cx="6835852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ts val="22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/>
            <a:t>Ajanhallinta ja fokus</a:t>
          </a:r>
          <a:br>
            <a:rPr lang="fi-FI" sz="3200" kern="1200" dirty="0"/>
          </a:br>
          <a:r>
            <a:rPr lang="fi-FI" sz="1800" kern="1200" dirty="0"/>
            <a:t>Priorisointi – tärkeä ennen kiireistä. </a:t>
          </a:r>
          <a:br>
            <a:rPr lang="fi-FI" sz="1800" kern="1200" dirty="0"/>
          </a:br>
          <a:r>
            <a:rPr lang="fi-FI" sz="1800" kern="1200" dirty="0"/>
            <a:t>Varaa aikaa sellaiselle työlle joka vaatii keskittymistä.</a:t>
          </a:r>
          <a:endParaRPr lang="en-US" sz="1800" kern="1200" dirty="0"/>
        </a:p>
      </dsp:txBody>
      <dsp:txXfrm>
        <a:off x="0" y="1087834"/>
        <a:ext cx="6835852" cy="1087834"/>
      </dsp:txXfrm>
    </dsp:sp>
    <dsp:sp modelId="{BAED0D96-4594-41B0-A870-2CF2375949D1}">
      <dsp:nvSpPr>
        <dsp:cNvPr id="0" name=""/>
        <dsp:cNvSpPr/>
      </dsp:nvSpPr>
      <dsp:spPr>
        <a:xfrm>
          <a:off x="0" y="2175669"/>
          <a:ext cx="6835852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891397E-57D5-476C-B2BE-E19762FBEDDD}">
      <dsp:nvSpPr>
        <dsp:cNvPr id="0" name=""/>
        <dsp:cNvSpPr/>
      </dsp:nvSpPr>
      <dsp:spPr>
        <a:xfrm>
          <a:off x="0" y="2175669"/>
          <a:ext cx="6835852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ts val="216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/>
            <a:t>Tunneäly ja itsereflektio</a:t>
          </a:r>
          <a:br>
            <a:rPr lang="fi-FI" sz="2000" b="1" kern="1200" dirty="0"/>
          </a:br>
          <a:r>
            <a:rPr lang="fi-FI" sz="1800" kern="1200" dirty="0"/>
            <a:t>Nimeä tunteet, tunnista stressireaktiot, tee tietoisia valintoja.</a:t>
          </a:r>
          <a:br>
            <a:rPr lang="fi-FI" sz="1800" kern="1200" dirty="0"/>
          </a:br>
          <a:r>
            <a:rPr lang="fi-FI" sz="1800" kern="1200" dirty="0"/>
            <a:t>Miten hallitset omia tunteitasi ja stressiä?</a:t>
          </a:r>
          <a:br>
            <a:rPr lang="fi-FI" sz="3200" kern="1200" dirty="0"/>
          </a:br>
          <a:endParaRPr lang="en-US" sz="3200" kern="1200" dirty="0"/>
        </a:p>
      </dsp:txBody>
      <dsp:txXfrm>
        <a:off x="0" y="2175669"/>
        <a:ext cx="6835852" cy="1087834"/>
      </dsp:txXfrm>
    </dsp:sp>
    <dsp:sp modelId="{326F22FE-4D21-443C-A843-3FBEC82206FF}">
      <dsp:nvSpPr>
        <dsp:cNvPr id="0" name=""/>
        <dsp:cNvSpPr/>
      </dsp:nvSpPr>
      <dsp:spPr>
        <a:xfrm>
          <a:off x="0" y="3263503"/>
          <a:ext cx="6835852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CC5BC47-9528-4D58-B1D6-84F1576FB8B2}">
      <dsp:nvSpPr>
        <dsp:cNvPr id="0" name=""/>
        <dsp:cNvSpPr/>
      </dsp:nvSpPr>
      <dsp:spPr>
        <a:xfrm>
          <a:off x="0" y="3263503"/>
          <a:ext cx="6835852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ts val="24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/>
            <a:t>Työn ja vapaa-ajan tasapaino</a:t>
          </a:r>
          <a:br>
            <a:rPr lang="fi-FI" sz="2000" b="1" kern="1200" dirty="0"/>
          </a:br>
          <a:r>
            <a:rPr lang="fi-FI" sz="1800" kern="1200" dirty="0"/>
            <a:t>Palautuminen on suorituskyvyn ehto, ei palkinto!</a:t>
          </a:r>
          <a:endParaRPr lang="en-US" sz="2000" b="1" kern="1200" dirty="0"/>
        </a:p>
      </dsp:txBody>
      <dsp:txXfrm>
        <a:off x="0" y="3263503"/>
        <a:ext cx="6835852" cy="10878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687FC-7C6A-4BFD-80E5-0E8EB2907C85}">
      <dsp:nvSpPr>
        <dsp:cNvPr id="0" name=""/>
        <dsp:cNvSpPr/>
      </dsp:nvSpPr>
      <dsp:spPr>
        <a:xfrm>
          <a:off x="0" y="0"/>
          <a:ext cx="6457949" cy="1020189"/>
        </a:xfrm>
        <a:prstGeom prst="roundRect">
          <a:avLst>
            <a:gd name="adj" fmla="val 10000"/>
          </a:avLst>
        </a:prstGeom>
        <a:solidFill>
          <a:schemeClr val="accent1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6B9B5B-251D-4286-ACD6-4A6C08077F8A}">
      <dsp:nvSpPr>
        <dsp:cNvPr id="0" name=""/>
        <dsp:cNvSpPr/>
      </dsp:nvSpPr>
      <dsp:spPr>
        <a:xfrm>
          <a:off x="308607" y="229978"/>
          <a:ext cx="561104" cy="5611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59EA68-6DD5-45E7-A02A-6DF61751371A}">
      <dsp:nvSpPr>
        <dsp:cNvPr id="0" name=""/>
        <dsp:cNvSpPr/>
      </dsp:nvSpPr>
      <dsp:spPr>
        <a:xfrm>
          <a:off x="1178319" y="435"/>
          <a:ext cx="5279630" cy="10201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70" tIns="107970" rIns="107970" bIns="10797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/>
            <a:t>Kognitiiviset taidot: </a:t>
          </a:r>
          <a:r>
            <a:rPr lang="fi-FI" sz="1800" kern="1200" dirty="0"/>
            <a:t>Analyyttinen ajattelu, looginen päättely, luovan ratkaisun löytäminen.</a:t>
          </a:r>
          <a:endParaRPr lang="en-US" sz="1800" kern="1200" dirty="0"/>
        </a:p>
      </dsp:txBody>
      <dsp:txXfrm>
        <a:off x="1178319" y="435"/>
        <a:ext cx="5279630" cy="1020189"/>
      </dsp:txXfrm>
    </dsp:sp>
    <dsp:sp modelId="{EA668C6F-8CAB-4D2C-A656-0776C30AA50D}">
      <dsp:nvSpPr>
        <dsp:cNvPr id="0" name=""/>
        <dsp:cNvSpPr/>
      </dsp:nvSpPr>
      <dsp:spPr>
        <a:xfrm>
          <a:off x="0" y="1275673"/>
          <a:ext cx="6457949" cy="1020189"/>
        </a:xfrm>
        <a:prstGeom prst="roundRect">
          <a:avLst>
            <a:gd name="adj" fmla="val 10000"/>
          </a:avLst>
        </a:prstGeom>
        <a:solidFill>
          <a:schemeClr val="accent1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3D7CCF-0AF3-43AA-ABD2-B619617E0E88}">
      <dsp:nvSpPr>
        <dsp:cNvPr id="0" name=""/>
        <dsp:cNvSpPr/>
      </dsp:nvSpPr>
      <dsp:spPr>
        <a:xfrm>
          <a:off x="308607" y="1505215"/>
          <a:ext cx="561104" cy="5611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399682-A526-436A-B29E-8AABC9F3F72C}">
      <dsp:nvSpPr>
        <dsp:cNvPr id="0" name=""/>
        <dsp:cNvSpPr/>
      </dsp:nvSpPr>
      <dsp:spPr>
        <a:xfrm>
          <a:off x="1178319" y="1275673"/>
          <a:ext cx="5279630" cy="10201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70" tIns="107970" rIns="107970" bIns="10797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/>
            <a:t>Metakognitiiviset taidot: </a:t>
          </a:r>
          <a:r>
            <a:rPr lang="fi-FI" sz="1800" kern="1200" dirty="0"/>
            <a:t>Oman ajattelun tarkkailu: 'ajattelen ajattelemistani' – tunnistaa omat sokeat pisteet.</a:t>
          </a:r>
          <a:endParaRPr lang="en-US" sz="1800" kern="1200" dirty="0"/>
        </a:p>
      </dsp:txBody>
      <dsp:txXfrm>
        <a:off x="1178319" y="1275673"/>
        <a:ext cx="5279630" cy="1020189"/>
      </dsp:txXfrm>
    </dsp:sp>
    <dsp:sp modelId="{6E3FF266-C93A-47FF-AE6F-69FD7E5C4D69}">
      <dsp:nvSpPr>
        <dsp:cNvPr id="0" name=""/>
        <dsp:cNvSpPr/>
      </dsp:nvSpPr>
      <dsp:spPr>
        <a:xfrm>
          <a:off x="0" y="2550910"/>
          <a:ext cx="6457949" cy="1020189"/>
        </a:xfrm>
        <a:prstGeom prst="roundRect">
          <a:avLst>
            <a:gd name="adj" fmla="val 10000"/>
          </a:avLst>
        </a:prstGeom>
        <a:solidFill>
          <a:schemeClr val="accent1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7F0F0B-2BE6-4081-B041-A812179371FD}">
      <dsp:nvSpPr>
        <dsp:cNvPr id="0" name=""/>
        <dsp:cNvSpPr/>
      </dsp:nvSpPr>
      <dsp:spPr>
        <a:xfrm>
          <a:off x="308607" y="2780452"/>
          <a:ext cx="561104" cy="5611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242C2-EA08-4210-9A2E-C68921980E4D}">
      <dsp:nvSpPr>
        <dsp:cNvPr id="0" name=""/>
        <dsp:cNvSpPr/>
      </dsp:nvSpPr>
      <dsp:spPr>
        <a:xfrm>
          <a:off x="1178319" y="2550910"/>
          <a:ext cx="5279630" cy="1020189"/>
        </a:xfrm>
        <a:prstGeom prst="rect">
          <a:avLst/>
        </a:prstGeom>
        <a:solidFill>
          <a:schemeClr val="accent1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70" tIns="107970" rIns="107970" bIns="10797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/>
            <a:t>Toiminnalliset taidot: </a:t>
          </a:r>
          <a:r>
            <a:rPr lang="fi-FI" sz="1800" kern="1200" dirty="0"/>
            <a:t>Päätöksenteko paineen alla, priorisointi ja toimeenpano ilman täydellistä tietoa.</a:t>
          </a:r>
          <a:endParaRPr lang="en-US" sz="1800" kern="1200" dirty="0"/>
        </a:p>
      </dsp:txBody>
      <dsp:txXfrm>
        <a:off x="1178319" y="2550910"/>
        <a:ext cx="5279630" cy="10201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B9CAA-705C-4EE5-BDD7-BECFE4094C0D}">
      <dsp:nvSpPr>
        <dsp:cNvPr id="0" name=""/>
        <dsp:cNvSpPr/>
      </dsp:nvSpPr>
      <dsp:spPr>
        <a:xfrm rot="5400000">
          <a:off x="6686283" y="-2817745"/>
          <a:ext cx="837972" cy="6687312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22350">
            <a:lnSpc>
              <a:spcPct val="100000"/>
            </a:lnSpc>
            <a:spcBef>
              <a:spcPts val="300"/>
            </a:spcBef>
            <a:spcAft>
              <a:spcPts val="300"/>
            </a:spcAft>
            <a:buFontTx/>
            <a:buNone/>
          </a:pPr>
          <a:r>
            <a:rPr lang="fi-FI" sz="2300" kern="1200"/>
            <a:t>   </a:t>
          </a:r>
          <a:r>
            <a:rPr lang="fi-FI" sz="1800" kern="1200"/>
            <a:t>Selkeä syy – seuraus, toistuvat tilanteet</a:t>
          </a:r>
          <a:br>
            <a:rPr lang="fi-FI" sz="1800" kern="1200"/>
          </a:br>
          <a:r>
            <a:rPr lang="fi-FI" sz="1800" kern="1200"/>
            <a:t>Ratkaisu: parhaat käytännöt, ohjeet</a:t>
          </a:r>
          <a:br>
            <a:rPr lang="fi-FI" sz="2000" kern="1200"/>
          </a:br>
          <a:r>
            <a:rPr lang="fi-FI" sz="1600" i="1" kern="1200"/>
            <a:t>Esim. kassakoneen häiriö, työntekijän myöhästyminen</a:t>
          </a:r>
          <a:endParaRPr lang="en-US" sz="2000" i="1" kern="1200" dirty="0"/>
        </a:p>
      </dsp:txBody>
      <dsp:txXfrm rot="-5400000">
        <a:off x="3761613" y="147831"/>
        <a:ext cx="6646406" cy="756160"/>
      </dsp:txXfrm>
    </dsp:sp>
    <dsp:sp modelId="{99AEF3BB-189D-43C9-9CED-A45718C6C341}">
      <dsp:nvSpPr>
        <dsp:cNvPr id="0" name=""/>
        <dsp:cNvSpPr/>
      </dsp:nvSpPr>
      <dsp:spPr>
        <a:xfrm>
          <a:off x="0" y="2177"/>
          <a:ext cx="3761613" cy="10474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b="1" kern="1200"/>
            <a:t>Yksinkertaiset </a:t>
          </a:r>
          <a:r>
            <a:rPr lang="fi-FI" sz="2200" kern="1200"/>
            <a:t>ongelmat:</a:t>
          </a:r>
          <a:endParaRPr lang="en-US" sz="2200" kern="1200" dirty="0"/>
        </a:p>
      </dsp:txBody>
      <dsp:txXfrm>
        <a:off x="51133" y="53310"/>
        <a:ext cx="3659347" cy="945199"/>
      </dsp:txXfrm>
    </dsp:sp>
    <dsp:sp modelId="{7F60C7E7-42C4-4F3F-B0CF-ED9FF545FF5A}">
      <dsp:nvSpPr>
        <dsp:cNvPr id="0" name=""/>
        <dsp:cNvSpPr/>
      </dsp:nvSpPr>
      <dsp:spPr>
        <a:xfrm rot="5400000">
          <a:off x="6686283" y="-1717906"/>
          <a:ext cx="837972" cy="6687312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22350">
            <a:lnSpc>
              <a:spcPct val="10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fi-FI" sz="2300" kern="1200">
              <a:latin typeface="Arial" panose="020B0604020202020204"/>
              <a:ea typeface="+mn-ea"/>
              <a:cs typeface="+mn-cs"/>
            </a:rPr>
            <a:t>   </a:t>
          </a:r>
          <a: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Useita syitä, ennakoitavissa analyysillä</a:t>
          </a:r>
          <a:b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</a:br>
          <a: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Ratkaisu: asiantuntijuus, data, analyysi</a:t>
          </a:r>
          <a:b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</a:br>
          <a:r>
            <a:rPr lang="fi-FI" sz="1600" i="1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Esim. henkilöstön vaihtuvuus, myynnin lasku</a:t>
          </a:r>
          <a:endParaRPr lang="en-US" sz="1800" i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sp:txBody>
      <dsp:txXfrm rot="-5400000">
        <a:off x="3761613" y="1247670"/>
        <a:ext cx="6646406" cy="756160"/>
      </dsp:txXfrm>
    </dsp:sp>
    <dsp:sp modelId="{ECD95662-1557-4286-8247-C458334554F6}">
      <dsp:nvSpPr>
        <dsp:cNvPr id="0" name=""/>
        <dsp:cNvSpPr/>
      </dsp:nvSpPr>
      <dsp:spPr>
        <a:xfrm>
          <a:off x="0" y="1102016"/>
          <a:ext cx="3761613" cy="10474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b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Monimutkaiset </a:t>
          </a:r>
          <a:r>
            <a:rPr lang="fi-FI" sz="2200" b="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ongelmat:</a:t>
          </a:r>
          <a:r>
            <a:rPr lang="fi-FI" sz="2200" b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</a:t>
          </a:r>
          <a:endParaRPr lang="en-US" sz="2200" b="1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51133" y="1153149"/>
        <a:ext cx="3659347" cy="945199"/>
      </dsp:txXfrm>
    </dsp:sp>
    <dsp:sp modelId="{AEF56A48-A7B3-43EF-8D62-A8008BC2311E}">
      <dsp:nvSpPr>
        <dsp:cNvPr id="0" name=""/>
        <dsp:cNvSpPr/>
      </dsp:nvSpPr>
      <dsp:spPr>
        <a:xfrm rot="5400000">
          <a:off x="6686283" y="-618067"/>
          <a:ext cx="837972" cy="6687312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2235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i-FI" sz="2300" kern="1200"/>
            <a:t>   </a:t>
          </a:r>
          <a: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Syyt tuntemattomia, tilanne muuttuu jatkuvasti</a:t>
          </a:r>
          <a:b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</a:br>
          <a: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Ratkaisu: kokeilut, nopeat iteraatiot</a:t>
          </a:r>
          <a:b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</a:br>
          <a:r>
            <a:rPr lang="fi-FI" sz="1600" i="1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Esim. </a:t>
          </a:r>
          <a:r>
            <a:rPr lang="fi-FI" sz="1600" i="1" kern="1200">
              <a:latin typeface="+mn-lt"/>
            </a:rPr>
            <a:t>liiketoimintamallin uudistus, asiakaskäyttäytymisen muutos</a:t>
          </a:r>
          <a:endParaRPr lang="en-US" sz="2000" i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+mn-ea"/>
            <a:cs typeface="+mn-cs"/>
          </a:endParaRPr>
        </a:p>
      </dsp:txBody>
      <dsp:txXfrm rot="-5400000">
        <a:off x="3761613" y="2347509"/>
        <a:ext cx="6646406" cy="756160"/>
      </dsp:txXfrm>
    </dsp:sp>
    <dsp:sp modelId="{27986700-1DC4-427B-B0E9-849409C09BF1}">
      <dsp:nvSpPr>
        <dsp:cNvPr id="0" name=""/>
        <dsp:cNvSpPr/>
      </dsp:nvSpPr>
      <dsp:spPr>
        <a:xfrm>
          <a:off x="0" y="2201855"/>
          <a:ext cx="3761613" cy="10474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b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Kompleksit </a:t>
          </a:r>
          <a:r>
            <a:rPr lang="fi-FI" sz="2200" b="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ongelmat:</a:t>
          </a:r>
          <a:endParaRPr lang="en-US" sz="2200" b="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51133" y="2252988"/>
        <a:ext cx="3659347" cy="945199"/>
      </dsp:txXfrm>
    </dsp:sp>
    <dsp:sp modelId="{FDA60C2B-D15F-4B4C-B714-BE972E6FFB22}">
      <dsp:nvSpPr>
        <dsp:cNvPr id="0" name=""/>
        <dsp:cNvSpPr/>
      </dsp:nvSpPr>
      <dsp:spPr>
        <a:xfrm rot="5400000">
          <a:off x="6686283" y="481771"/>
          <a:ext cx="837972" cy="6687312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i-FI" sz="2300" kern="1200"/>
            <a:t>   </a:t>
          </a:r>
          <a: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Kriisi – ei aikaa ajatella</a:t>
          </a:r>
          <a:b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</a:br>
          <a: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Ratkaisu: nopea toiminta ensin, analyysi jälkeen</a:t>
          </a:r>
          <a:br>
            <a:rPr lang="fi-FI" sz="18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</a:br>
          <a:r>
            <a:rPr lang="fi-FI" sz="1600" i="1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Esim. avaintyöntekijä irtisanoutuu, mediamyrsky</a:t>
          </a:r>
          <a:endParaRPr lang="en-US" sz="2000" i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anose="020B0604020202020204"/>
            <a:ea typeface="+mn-ea"/>
            <a:cs typeface="+mn-cs"/>
          </a:endParaRPr>
        </a:p>
      </dsp:txBody>
      <dsp:txXfrm rot="-5400000">
        <a:off x="3761613" y="3447347"/>
        <a:ext cx="6646406" cy="756160"/>
      </dsp:txXfrm>
    </dsp:sp>
    <dsp:sp modelId="{A435D9B4-6C00-42C2-BBDB-1CCA356667FF}">
      <dsp:nvSpPr>
        <dsp:cNvPr id="0" name=""/>
        <dsp:cNvSpPr/>
      </dsp:nvSpPr>
      <dsp:spPr>
        <a:xfrm>
          <a:off x="0" y="3301694"/>
          <a:ext cx="3761613" cy="10474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b="1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Kaoottinen </a:t>
          </a:r>
          <a:r>
            <a:rPr lang="fi-FI" sz="2200" b="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tilanne:</a:t>
          </a:r>
          <a:endParaRPr lang="en-US" sz="2200" b="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51133" y="3352827"/>
        <a:ext cx="3659347" cy="9451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CA7E80-E746-402B-BEEB-4CB69B325CC8}">
      <dsp:nvSpPr>
        <dsp:cNvPr id="0" name=""/>
        <dsp:cNvSpPr/>
      </dsp:nvSpPr>
      <dsp:spPr>
        <a:xfrm>
          <a:off x="12033" y="415968"/>
          <a:ext cx="2645359" cy="793607"/>
        </a:xfrm>
        <a:prstGeom prst="chevron">
          <a:avLst>
            <a:gd name="adj" fmla="val 3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7989" tIns="97989" rIns="97989" bIns="97989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500" b="1" kern="1200"/>
            <a:t>1. TUNNISTA</a:t>
          </a:r>
          <a:endParaRPr lang="en-US" sz="2500" kern="1200"/>
        </a:p>
      </dsp:txBody>
      <dsp:txXfrm>
        <a:off x="250115" y="415968"/>
        <a:ext cx="2169195" cy="793607"/>
      </dsp:txXfrm>
    </dsp:sp>
    <dsp:sp modelId="{A0A590EF-DEDF-4E6A-9FAA-5713D2568465}">
      <dsp:nvSpPr>
        <dsp:cNvPr id="0" name=""/>
        <dsp:cNvSpPr/>
      </dsp:nvSpPr>
      <dsp:spPr>
        <a:xfrm>
          <a:off x="12033" y="1209576"/>
          <a:ext cx="2407277" cy="272579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0228" tIns="190228" rIns="190228" bIns="380457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Mikä on todellinen ongelma? </a:t>
          </a:r>
          <a:br>
            <a:rPr lang="fi-FI" sz="1800" kern="1200" dirty="0"/>
          </a:br>
          <a:r>
            <a:rPr lang="fi-FI" sz="1800" kern="1200" dirty="0"/>
            <a:t>Ei oire, vaan syy.</a:t>
          </a:r>
          <a:br>
            <a:rPr lang="fi-FI" sz="1800" kern="1200" dirty="0"/>
          </a:br>
          <a:r>
            <a:rPr lang="fi-FI" sz="1800" kern="1200" dirty="0"/>
            <a:t>Vasta kun tiedät MIKÄ on ongelma, voit ratkoa sen</a:t>
          </a:r>
          <a:r>
            <a:rPr lang="fi-FI" sz="1900" kern="1200" dirty="0"/>
            <a:t>.</a:t>
          </a:r>
          <a:br>
            <a:rPr lang="fi-FI" sz="1900" kern="1200" dirty="0"/>
          </a:br>
          <a:r>
            <a:rPr lang="fi-FI" sz="1900" kern="1200" dirty="0"/>
            <a:t> </a:t>
          </a:r>
          <a:br>
            <a:rPr lang="fi-FI" sz="1900" kern="1200" dirty="0"/>
          </a:br>
          <a:r>
            <a:rPr lang="fi-FI" sz="1600" i="1" kern="1200" dirty="0"/>
            <a:t>Esim. </a:t>
          </a:r>
          <a:br>
            <a:rPr lang="fi-FI" sz="1600" i="1" kern="1200" dirty="0"/>
          </a:br>
          <a:r>
            <a:rPr lang="fi-FI" sz="1600" i="1" kern="1200" dirty="0"/>
            <a:t>Kalanruoto, 5 x Miksi</a:t>
          </a:r>
          <a:endParaRPr lang="en-US" sz="1900" i="1" kern="1200" dirty="0"/>
        </a:p>
      </dsp:txBody>
      <dsp:txXfrm>
        <a:off x="12033" y="1209576"/>
        <a:ext cx="2407277" cy="2725792"/>
      </dsp:txXfrm>
    </dsp:sp>
    <dsp:sp modelId="{D2E89A62-848C-412E-A211-6A36E52CCBBD}">
      <dsp:nvSpPr>
        <dsp:cNvPr id="0" name=""/>
        <dsp:cNvSpPr/>
      </dsp:nvSpPr>
      <dsp:spPr>
        <a:xfrm>
          <a:off x="2605200" y="415968"/>
          <a:ext cx="2645359" cy="793607"/>
        </a:xfrm>
        <a:prstGeom prst="chevron">
          <a:avLst>
            <a:gd name="adj" fmla="val 3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7989" tIns="97989" rIns="97989" bIns="97989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500" b="1" kern="1200">
              <a:latin typeface="Arial" panose="020B0604020202020204"/>
              <a:ea typeface="+mn-ea"/>
              <a:cs typeface="+mn-cs"/>
            </a:rPr>
            <a:t>2. ANALYSOI</a:t>
          </a:r>
          <a:endParaRPr lang="en-US" sz="2500" b="1" kern="1200">
            <a:latin typeface="Arial" panose="020B0604020202020204"/>
            <a:ea typeface="+mn-ea"/>
            <a:cs typeface="+mn-cs"/>
          </a:endParaRPr>
        </a:p>
      </dsp:txBody>
      <dsp:txXfrm>
        <a:off x="2843282" y="415968"/>
        <a:ext cx="2169195" cy="793607"/>
      </dsp:txXfrm>
    </dsp:sp>
    <dsp:sp modelId="{79854A1C-D9A9-4BE9-B9B1-04F5B5969238}">
      <dsp:nvSpPr>
        <dsp:cNvPr id="0" name=""/>
        <dsp:cNvSpPr/>
      </dsp:nvSpPr>
      <dsp:spPr>
        <a:xfrm>
          <a:off x="2605200" y="1209576"/>
          <a:ext cx="2407277" cy="272579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0228" tIns="190228" rIns="190228" bIns="380457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>
              <a:latin typeface="Arial" panose="020B0604020202020204"/>
              <a:ea typeface="+mn-ea"/>
              <a:cs typeface="+mn-cs"/>
            </a:rPr>
            <a:t>Kerää faktat. Miksi tämä tapahtui?</a:t>
          </a:r>
          <a:br>
            <a:rPr lang="fi-FI" sz="1800" kern="1200" dirty="0">
              <a:latin typeface="Arial" panose="020B0604020202020204"/>
              <a:ea typeface="+mn-ea"/>
              <a:cs typeface="+mn-cs"/>
            </a:rPr>
          </a:br>
          <a:br>
            <a:rPr lang="fi-FI" sz="1800" kern="1200" dirty="0">
              <a:latin typeface="Arial" panose="020B0604020202020204"/>
              <a:ea typeface="+mn-ea"/>
              <a:cs typeface="+mn-cs"/>
            </a:rPr>
          </a:br>
          <a:r>
            <a:rPr lang="fi-FI" sz="1600" i="1" kern="1200" dirty="0">
              <a:latin typeface="Arial" panose="020B0604020202020204"/>
              <a:ea typeface="+mn-ea"/>
              <a:cs typeface="+mn-cs"/>
            </a:rPr>
            <a:t>Esim. </a:t>
          </a:r>
          <a:br>
            <a:rPr lang="fi-FI" sz="1600" i="1" kern="1200" dirty="0">
              <a:latin typeface="Arial" panose="020B0604020202020204"/>
              <a:ea typeface="+mn-ea"/>
              <a:cs typeface="+mn-cs"/>
            </a:rPr>
          </a:br>
          <a:r>
            <a:rPr lang="fi-FI" sz="1600" i="1" kern="1200" dirty="0">
              <a:latin typeface="Arial" panose="020B0604020202020204"/>
              <a:ea typeface="+mn-ea"/>
              <a:cs typeface="+mn-cs"/>
            </a:rPr>
            <a:t>Kalanruoto, 5 x Miksi, SWOT, Viikkoyhteenveto</a:t>
          </a:r>
          <a:endParaRPr lang="en-US" sz="1800" i="1" kern="1200" dirty="0">
            <a:latin typeface="Arial" panose="020B0604020202020204"/>
            <a:ea typeface="+mn-ea"/>
            <a:cs typeface="+mn-cs"/>
          </a:endParaRPr>
        </a:p>
      </dsp:txBody>
      <dsp:txXfrm>
        <a:off x="2605200" y="1209576"/>
        <a:ext cx="2407277" cy="2725792"/>
      </dsp:txXfrm>
    </dsp:sp>
    <dsp:sp modelId="{31D3C476-C34C-492C-ACA2-3FCDD774B60C}">
      <dsp:nvSpPr>
        <dsp:cNvPr id="0" name=""/>
        <dsp:cNvSpPr/>
      </dsp:nvSpPr>
      <dsp:spPr>
        <a:xfrm>
          <a:off x="5198366" y="415968"/>
          <a:ext cx="2645359" cy="793607"/>
        </a:xfrm>
        <a:prstGeom prst="chevron">
          <a:avLst>
            <a:gd name="adj" fmla="val 3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7989" tIns="97989" rIns="97989" bIns="97989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500" b="1" kern="1200">
              <a:latin typeface="Arial" panose="020B0604020202020204"/>
              <a:ea typeface="+mn-ea"/>
              <a:cs typeface="+mn-cs"/>
            </a:rPr>
            <a:t>3. RATKAISE</a:t>
          </a:r>
          <a:endParaRPr lang="en-US" sz="2500" b="0" kern="1200">
            <a:latin typeface="Arial" panose="020B0604020202020204"/>
            <a:ea typeface="+mn-ea"/>
            <a:cs typeface="+mn-cs"/>
          </a:endParaRPr>
        </a:p>
      </dsp:txBody>
      <dsp:txXfrm>
        <a:off x="5436448" y="415968"/>
        <a:ext cx="2169195" cy="793607"/>
      </dsp:txXfrm>
    </dsp:sp>
    <dsp:sp modelId="{ED1A01AB-2093-4F38-BB80-4B0233769710}">
      <dsp:nvSpPr>
        <dsp:cNvPr id="0" name=""/>
        <dsp:cNvSpPr/>
      </dsp:nvSpPr>
      <dsp:spPr>
        <a:xfrm>
          <a:off x="5198366" y="1209576"/>
          <a:ext cx="2407277" cy="272579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0228" tIns="190228" rIns="190228" bIns="380457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>
              <a:latin typeface="Arial" panose="020B0604020202020204"/>
              <a:ea typeface="+mn-ea"/>
              <a:cs typeface="+mn-cs"/>
            </a:rPr>
            <a:t>Ideoi vaihtoehdot, valitse paras.</a:t>
          </a:r>
          <a:br>
            <a:rPr lang="fi-FI" sz="1800" kern="1200" dirty="0">
              <a:latin typeface="Arial" panose="020B0604020202020204"/>
              <a:ea typeface="+mn-ea"/>
              <a:cs typeface="+mn-cs"/>
            </a:rPr>
          </a:br>
          <a:br>
            <a:rPr lang="fi-FI" sz="1800" kern="1200" dirty="0">
              <a:latin typeface="Arial" panose="020B0604020202020204"/>
              <a:ea typeface="+mn-ea"/>
              <a:cs typeface="+mn-cs"/>
            </a:rPr>
          </a:br>
          <a:r>
            <a:rPr lang="fi-FI" sz="1600" i="1" kern="1200" dirty="0">
              <a:latin typeface="+mn-lt"/>
              <a:ea typeface="+mn-ea"/>
              <a:cs typeface="+mn-cs"/>
            </a:rPr>
            <a:t>Esim. </a:t>
          </a:r>
          <a:br>
            <a:rPr lang="fi-FI" sz="1600" i="1" kern="1200" dirty="0">
              <a:latin typeface="+mn-lt"/>
              <a:ea typeface="+mn-ea"/>
              <a:cs typeface="+mn-cs"/>
            </a:rPr>
          </a:br>
          <a:r>
            <a:rPr lang="fi-FI" sz="1600" i="1" kern="1200" dirty="0">
              <a:latin typeface="+mn-lt"/>
              <a:ea typeface="+mn-ea"/>
              <a:cs typeface="+mn-cs"/>
            </a:rPr>
            <a:t>SWOT -analyysi</a:t>
          </a:r>
          <a:endParaRPr lang="en-US" sz="2000" i="1" kern="1200" dirty="0">
            <a:latin typeface="+mn-lt"/>
            <a:ea typeface="+mn-ea"/>
            <a:cs typeface="+mn-cs"/>
          </a:endParaRPr>
        </a:p>
      </dsp:txBody>
      <dsp:txXfrm>
        <a:off x="5198366" y="1209576"/>
        <a:ext cx="2407277" cy="2725792"/>
      </dsp:txXfrm>
    </dsp:sp>
    <dsp:sp modelId="{077767B8-AB63-446D-8466-3C68D46FF2C8}">
      <dsp:nvSpPr>
        <dsp:cNvPr id="0" name=""/>
        <dsp:cNvSpPr/>
      </dsp:nvSpPr>
      <dsp:spPr>
        <a:xfrm>
          <a:off x="7791532" y="415968"/>
          <a:ext cx="2645359" cy="793607"/>
        </a:xfrm>
        <a:prstGeom prst="chevron">
          <a:avLst>
            <a:gd name="adj" fmla="val 3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7989" tIns="97989" rIns="97989" bIns="97989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500" b="1" kern="1200">
              <a:latin typeface="Arial" panose="020B0604020202020204"/>
              <a:ea typeface="+mn-ea"/>
              <a:cs typeface="+mn-cs"/>
            </a:rPr>
            <a:t>4. TOTEUTA</a:t>
          </a:r>
          <a:endParaRPr lang="en-US" sz="2500" b="0" kern="1200">
            <a:latin typeface="Arial" panose="020B0604020202020204"/>
            <a:ea typeface="+mn-ea"/>
            <a:cs typeface="+mn-cs"/>
          </a:endParaRPr>
        </a:p>
      </dsp:txBody>
      <dsp:txXfrm>
        <a:off x="8029614" y="415968"/>
        <a:ext cx="2169195" cy="793607"/>
      </dsp:txXfrm>
    </dsp:sp>
    <dsp:sp modelId="{0676F4D9-72A0-4DB6-A147-B15A1DBCD5D5}">
      <dsp:nvSpPr>
        <dsp:cNvPr id="0" name=""/>
        <dsp:cNvSpPr/>
      </dsp:nvSpPr>
      <dsp:spPr>
        <a:xfrm>
          <a:off x="7791532" y="1209576"/>
          <a:ext cx="2407277" cy="272579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0228" tIns="190228" rIns="190228" bIns="380457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>
              <a:latin typeface="+mn-lt"/>
            </a:rPr>
            <a:t>Toimi, seuraa, korjaa tarvittaessa.</a:t>
          </a:r>
          <a:br>
            <a:rPr lang="fi-FI" sz="1800" kern="1200" dirty="0">
              <a:latin typeface="+mn-lt"/>
            </a:rPr>
          </a:br>
          <a:br>
            <a:rPr lang="fi-FI" sz="1800" kern="1200" dirty="0">
              <a:latin typeface="+mn-lt"/>
              <a:ea typeface="+mn-ea"/>
              <a:cs typeface="+mn-cs"/>
            </a:rPr>
          </a:br>
          <a:r>
            <a:rPr lang="fi-FI" sz="1600" i="1" kern="1200" dirty="0">
              <a:latin typeface="+mn-lt"/>
              <a:ea typeface="+mn-ea"/>
              <a:cs typeface="+mn-cs"/>
            </a:rPr>
            <a:t>Esim. </a:t>
          </a:r>
          <a:br>
            <a:rPr lang="fi-FI" sz="1600" i="1" kern="1200" dirty="0">
              <a:latin typeface="+mn-lt"/>
              <a:ea typeface="+mn-ea"/>
              <a:cs typeface="+mn-cs"/>
            </a:rPr>
          </a:br>
          <a:r>
            <a:rPr lang="fi-FI" sz="1600" i="1" kern="1200" dirty="0">
              <a:latin typeface="+mn-lt"/>
              <a:ea typeface="+mn-ea"/>
              <a:cs typeface="+mn-cs"/>
            </a:rPr>
            <a:t>Eisenhower-matriisi, SMART</a:t>
          </a:r>
          <a:endParaRPr lang="en-US" sz="1800" i="1" kern="1200" dirty="0">
            <a:latin typeface="+mn-lt"/>
            <a:ea typeface="+mn-ea"/>
            <a:cs typeface="+mn-cs"/>
          </a:endParaRPr>
        </a:p>
      </dsp:txBody>
      <dsp:txXfrm>
        <a:off x="7791532" y="1209576"/>
        <a:ext cx="2407277" cy="2725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6BFB1E29-E54F-B9F9-A374-95E9266F49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73D36D6-AA58-B056-2DB9-9F47ABBC4C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D41FA-FC7E-4E14-A6A7-B7925EEB1B14}" type="datetimeFigureOut">
              <a:rPr lang="fi-FI" smtClean="0"/>
              <a:t>15.2.2026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29A47EF-F21B-B8ED-EBA9-0CF09F8694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10962E7-7A6D-F18D-842B-3329BAF23F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7DBA0-8E4C-4612-AB03-1C4839E306D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21092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7D0DA-0DC4-44F1-ADD8-1DBC2E2329F2}" type="datetimeFigureOut">
              <a:rPr lang="fi-FI" smtClean="0"/>
              <a:t>15.2.2026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20B3-CC5E-4486-9AAE-D2A5040C55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6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noProof="0" dirty="0"/>
              <a:t>Tervetuloa!</a:t>
            </a:r>
          </a:p>
          <a:p>
            <a:endParaRPr lang="fi-FI" noProof="0" dirty="0"/>
          </a:p>
          <a:p>
            <a:r>
              <a:rPr lang="fi-FI" noProof="0" dirty="0"/>
              <a:t>• Tänään yhdistetään kaksi asiaa: 1) johtajan ongelmanratkaisu arjessa ja 2) henkilökohtainen kehitys/itsensä johtaminen.</a:t>
            </a:r>
          </a:p>
          <a:p>
            <a:endParaRPr lang="fi-FI" noProof="0" dirty="0"/>
          </a:p>
          <a:p>
            <a:r>
              <a:rPr lang="fi-FI" noProof="0" dirty="0"/>
              <a:t>• Käytännön ohje: chat on auki, kysymyksiä saa esittää tässä koko ajan, jos tulee jotain mieleen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0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noProof="0" dirty="0"/>
              <a:t>Mieti mikä on tällä hetkellä suurin ongelmanratkaisuun liittyvä haasteesi?</a:t>
            </a:r>
          </a:p>
          <a:p>
            <a:br>
              <a:rPr lang="fi-FI" noProof="0" dirty="0"/>
            </a:br>
            <a:r>
              <a:rPr lang="fi-FI" noProof="0" dirty="0"/>
              <a:t>Vastaa rehellisesti – vastaukset ovat anonyymejä."
Tyypillisiä vastauksia joita kannattaa kommentoida:
• "En tiedä mistä aloittaa" → juuri tähän on 4-vaiheinen viitekehys
• "Ongelmat kasaantuvat" → Eisenhower-matriisi auttaa
• "Reagoin aina oireisiin, en syihin" → 5 Miksi on täsmälääke
• "En ehdi kehittää itseäni" → henkilökohtainen kehitys -osuus vastaa tähän
Aikaa tähän: n. 5 minuuttia kysely auki + 3 min kommentointia.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2530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à"/>
            </a:pPr>
            <a:r>
              <a:rPr lang="fi-FI" noProof="0" dirty="0"/>
              <a:t>johtajuus näkyy suoraan arjen sujuvuudessa, kasvussa ja kriiseistä selviämisessä.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endParaRPr lang="fi-FI" noProof="0" dirty="0"/>
          </a:p>
          <a:p>
            <a:r>
              <a:rPr lang="fi-FI" noProof="0" dirty="0"/>
              <a:t>• </a:t>
            </a:r>
            <a:r>
              <a:rPr lang="fi-FI" b="1" noProof="0" dirty="0"/>
              <a:t>Itsensä johtaminen</a:t>
            </a:r>
            <a:r>
              <a:rPr lang="fi-FI" noProof="0" dirty="0"/>
              <a:t>: jos oma energia, fokus ja päätöksenteko eivät ole hallinnassa, on vaikea johtaa muita tai kehittää yritystä.</a:t>
            </a:r>
          </a:p>
          <a:p>
            <a:endParaRPr lang="fi-FI" noProof="0" dirty="0"/>
          </a:p>
          <a:p>
            <a:r>
              <a:rPr lang="fi-FI" noProof="0" dirty="0"/>
              <a:t>• </a:t>
            </a:r>
            <a:r>
              <a:rPr lang="fi-FI" b="1" noProof="0" dirty="0"/>
              <a:t>Ongelmanratkaisukyky</a:t>
            </a:r>
            <a:r>
              <a:rPr lang="fi-FI" noProof="0" dirty="0"/>
              <a:t>: erotetaan oireet ja juurisyyt; päätöksiä tehdään usein vajavaisella tiedolla.</a:t>
            </a:r>
          </a:p>
          <a:p>
            <a:endParaRPr lang="fi-FI" noProof="0" dirty="0"/>
          </a:p>
          <a:p>
            <a:r>
              <a:rPr lang="fi-FI" noProof="0" dirty="0"/>
              <a:t>• </a:t>
            </a:r>
            <a:r>
              <a:rPr lang="fi-FI" b="1" noProof="0" dirty="0"/>
              <a:t>Ainutlaatuiset haasteet pk-yrittäjälle</a:t>
            </a:r>
            <a:r>
              <a:rPr lang="fi-FI" noProof="0" dirty="0"/>
              <a:t>: roolien paljous, rajalliset resurssit, vastuun kasaantuminen.</a:t>
            </a:r>
          </a:p>
          <a:p>
            <a:endParaRPr lang="fi-FI" noProof="0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2754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Itsensä johtamisen 4 kivijalkaa: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b="1" dirty="0"/>
              <a:t>Arvojen tunnistaminen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>
                <a:solidFill>
                  <a:srgbClr val="3B3535"/>
                </a:solidFill>
                <a:latin typeface="Mulish Light" pitchFamily="34" charset="0"/>
                <a:ea typeface="Mulish Light" pitchFamily="34" charset="-122"/>
                <a:cs typeface="Mulish Light" pitchFamily="34" charset="-120"/>
              </a:rPr>
              <a:t>Arvojen mukainen toiminta luo johdonmukaisuutta ja aitoa johtajuutta. </a:t>
            </a:r>
            <a:br>
              <a:rPr lang="fi-FI" dirty="0">
                <a:solidFill>
                  <a:srgbClr val="3B3535"/>
                </a:solidFill>
                <a:latin typeface="Mulish Light" pitchFamily="34" charset="0"/>
                <a:ea typeface="Mulish Light" pitchFamily="34" charset="-122"/>
                <a:cs typeface="Mulish Light" pitchFamily="34" charset="-120"/>
              </a:rPr>
            </a:br>
            <a:r>
              <a:rPr lang="fi-FI" dirty="0">
                <a:solidFill>
                  <a:srgbClr val="3B3535"/>
                </a:solidFill>
                <a:latin typeface="Mulish Light" pitchFamily="34" charset="0"/>
                <a:ea typeface="Mulish Light" pitchFamily="34" charset="-122"/>
                <a:cs typeface="Mulish Light" pitchFamily="34" charset="-120"/>
              </a:rPr>
              <a:t> - esim. </a:t>
            </a:r>
            <a:r>
              <a:rPr lang="fi-FI" i="1" dirty="0"/>
              <a:t>Kilpailija polkee hintoja → arvo "rehellisyys ja läpinäkyvyys" ohjaa viestimään oman hinnoittelun perustelut asiakkaalle </a:t>
            </a:r>
            <a:br>
              <a:rPr lang="fi-FI" dirty="0"/>
            </a:br>
            <a:r>
              <a:rPr lang="fi-FI" dirty="0"/>
              <a:t>- </a:t>
            </a:r>
            <a:r>
              <a:rPr lang="fi-FI" i="1" dirty="0"/>
              <a:t>Työntekijä tarvitsee joustoa perhetilanteen vuoksi → arvo "ihminen ensin" helpottaa päätöstä, vaikka se hetken hankalaa onkin</a:t>
            </a:r>
            <a:endParaRPr lang="fi-FI" i="1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b="1" dirty="0"/>
              <a:t>Ajanhallinta ja fokus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>
                <a:solidFill>
                  <a:srgbClr val="3B3535"/>
                </a:solidFill>
                <a:latin typeface="Mulish Light" pitchFamily="34" charset="0"/>
                <a:ea typeface="Mulish Light" pitchFamily="34" charset="-122"/>
                <a:cs typeface="Mulish Light" pitchFamily="34" charset="-120"/>
              </a:rPr>
              <a:t>Fokuksen ylläpito kiireen keskellä on taito, joka vaatii harjoittelua. Priorisoi tärkeät asiat kiireisten edelle</a:t>
            </a:r>
            <a:br>
              <a:rPr lang="fi-FI" dirty="0">
                <a:solidFill>
                  <a:srgbClr val="3B3535"/>
                </a:solidFill>
                <a:latin typeface="Mulish Light" pitchFamily="34" charset="0"/>
                <a:ea typeface="Mulish Light" pitchFamily="34" charset="-122"/>
                <a:cs typeface="Mulish Light" pitchFamily="34" charset="-120"/>
              </a:rPr>
            </a:br>
            <a:r>
              <a:rPr lang="fi-FI" dirty="0">
                <a:solidFill>
                  <a:srgbClr val="3B3535"/>
                </a:solidFill>
                <a:latin typeface="Mulish Light" pitchFamily="34" charset="0"/>
                <a:ea typeface="Mulish Light" pitchFamily="34" charset="-122"/>
                <a:cs typeface="Mulish Light" pitchFamily="34" charset="-120"/>
                <a:sym typeface="Wingdings" panose="05000000000000000000" pitchFamily="2" charset="2"/>
              </a:rPr>
              <a:t>- esim. </a:t>
            </a:r>
            <a:r>
              <a:rPr lang="fi-FI" i="1" dirty="0"/>
              <a:t>Varaa maanantaiaamut klo 8–10 strategiseen viikon työtehtävien suunnitteluun – sähköpostit ja puhelin kiinni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i="1" dirty="0"/>
              <a:t> - </a:t>
            </a:r>
            <a:r>
              <a:rPr lang="fi-FI" b="1" i="1" dirty="0"/>
              <a:t>Delegoi rutiinit</a:t>
            </a:r>
            <a:r>
              <a:rPr lang="fi-FI" i="1" dirty="0"/>
              <a:t> – jos joku asia toistuu viikoittain (laskutus, tilaukset), opeta se jollekulle/automatisoi </a:t>
            </a:r>
            <a:br>
              <a:rPr lang="fi-FI" i="1" dirty="0"/>
            </a:br>
            <a:r>
              <a:rPr lang="fi-FI" i="1" dirty="0"/>
              <a:t>-</a:t>
            </a:r>
            <a:r>
              <a:rPr lang="fi-FI" b="1" i="1" dirty="0"/>
              <a:t>"Jos tämä ei olisi kalenterissa, tekisinkö tätä?"</a:t>
            </a:r>
            <a:r>
              <a:rPr lang="fi-FI" i="1" dirty="0"/>
              <a:t> – periaate kokousten ja tapaamisten arviointiin </a:t>
            </a:r>
            <a:br>
              <a:rPr lang="fi-FI" dirty="0"/>
            </a:br>
            <a:r>
              <a:rPr lang="fi-FI" dirty="0">
                <a:sym typeface="Wingdings" panose="05000000000000000000" pitchFamily="2" charset="2"/>
              </a:rPr>
              <a:t> MIETI: </a:t>
            </a:r>
            <a:r>
              <a:rPr lang="fi-FI" b="1" dirty="0"/>
              <a:t>Yksi iso asia päivässä</a:t>
            </a:r>
            <a:r>
              <a:rPr lang="fi-FI" dirty="0"/>
              <a:t> – "Jos saisin tänään tehtyä vain yhden asian, mikä se olisi?" → se ensin</a:t>
            </a:r>
            <a:br>
              <a:rPr lang="fi-FI" noProof="0" dirty="0"/>
            </a:br>
            <a:endParaRPr lang="fi-FI" dirty="0">
              <a:solidFill>
                <a:srgbClr val="3B3535"/>
              </a:solidFill>
              <a:latin typeface="Mulish Light" pitchFamily="34" charset="0"/>
              <a:ea typeface="Mulish Light" pitchFamily="34" charset="-122"/>
              <a:cs typeface="Mulish Light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b="1" dirty="0"/>
              <a:t>Tunneäly ja itsereflektio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>
                <a:solidFill>
                  <a:srgbClr val="3B3535"/>
                </a:solidFill>
                <a:latin typeface="Mulish Light" pitchFamily="34" charset="0"/>
                <a:ea typeface="Mulish Light" pitchFamily="34" charset="-122"/>
                <a:cs typeface="Mulish Light" pitchFamily="34" charset="-120"/>
              </a:rPr>
              <a:t>Miten hallitset omia tunteitasi ja stressiä?  / N</a:t>
            </a:r>
            <a:r>
              <a:rPr lang="fi-FI" noProof="0" dirty="0"/>
              <a:t>imeä tunteet, tunnista stressireaktiot, tee tietoisia valintoja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noProof="0" dirty="0"/>
              <a:t>Konfliktitilanteessa: erottele asia ja tunne, hae yhteinen tavoite ja sovi pelisäännöt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noProof="0" dirty="0"/>
              <a:t>- </a:t>
            </a:r>
            <a:r>
              <a:rPr lang="fi-FI" i="1" noProof="0" dirty="0"/>
              <a:t>esim. </a:t>
            </a:r>
            <a:r>
              <a:rPr lang="fi-FI" i="1" dirty="0"/>
              <a:t>Asiakas lähettää kriittisen viestin → tunnista ensimmäinen reaktio (viha/puolustus) → odota tunti ennen vastausta, keskity asiaan</a:t>
            </a:r>
            <a:br>
              <a:rPr lang="fi-FI" i="1" dirty="0"/>
            </a:br>
            <a:r>
              <a:rPr lang="fi-FI" i="1" dirty="0"/>
              <a:t>- Mietitkö koskaan, että ”Miksi jokin asia ärsyttää niin paljon?” → usein paljastaa oman kehityskohteen</a:t>
            </a:r>
            <a:br>
              <a:rPr lang="fi-FI" noProof="0" dirty="0"/>
            </a:br>
            <a:br>
              <a:rPr lang="fi-FI" dirty="0">
                <a:solidFill>
                  <a:srgbClr val="3B3535"/>
                </a:solidFill>
                <a:latin typeface="Mulish Light" pitchFamily="34" charset="0"/>
                <a:ea typeface="Mulish Light" pitchFamily="34" charset="-122"/>
                <a:cs typeface="Mulish Light" pitchFamily="34" charset="-120"/>
              </a:rPr>
            </a:br>
            <a:r>
              <a:rPr lang="fi-FI" b="1" dirty="0"/>
              <a:t>Työn ja vapaa-ajan tasapaino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sz="1200" noProof="0" dirty="0">
                <a:solidFill>
                  <a:srgbClr val="3B3535"/>
                </a:solidFill>
                <a:latin typeface="Mulish Light" pitchFamily="34" charset="0"/>
                <a:ea typeface="Mulish Light" pitchFamily="34" charset="-122"/>
                <a:cs typeface="Mulish Light" pitchFamily="34" charset="-120"/>
              </a:rPr>
              <a:t>Lepo ja palautuminen eivät ole heikkoutta vaan vahvuutta.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sz="1200" i="1" noProof="0" dirty="0">
                <a:solidFill>
                  <a:srgbClr val="3B3535"/>
                </a:solidFill>
                <a:latin typeface="Mulish Light" pitchFamily="34" charset="0"/>
              </a:rPr>
              <a:t>esim. </a:t>
            </a:r>
            <a:r>
              <a:rPr lang="fi-FI" i="1" dirty="0"/>
              <a:t>Liikunta 3x viikossa ei ole "ylimääräistä" vaan investointi seuraavan viikon jaksamiseen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i="1" dirty="0"/>
              <a:t>Kesäloma 2 viikkoa täysin irti – yritys ei kaadu, ja palaat tehokkaampana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i="1" dirty="0"/>
              <a:t>Delegoi tai ulkoista – sinun ei tarvitse tehdä kaikkea itse</a:t>
            </a:r>
            <a:endParaRPr lang="fi-FI" sz="1200" i="1" noProof="0" dirty="0">
              <a:solidFill>
                <a:srgbClr val="3B3535"/>
              </a:solidFill>
              <a:latin typeface="Mulish Light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noProof="0" dirty="0">
              <a:solidFill>
                <a:srgbClr val="3B3535"/>
              </a:solidFill>
              <a:latin typeface="Mulish Light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noProof="0" dirty="0">
              <a:solidFill>
                <a:srgbClr val="3B3535"/>
              </a:solidFill>
              <a:latin typeface="Mulish Light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noProof="0" dirty="0"/>
              <a:t>“Kun nämä ovat paremmassa kunnossa, johtajuus vahvistuu”</a:t>
            </a:r>
          </a:p>
          <a:p>
            <a:r>
              <a:rPr lang="fi-FI" b="1" noProof="0" dirty="0"/>
              <a:t> KYSY: Mikä näistä neljästä tarvitsee juuri nyt eniten huomiota?” (chat/itselle muistiin)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8520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noProof="0" dirty="0"/>
              <a:t>Työn ja vapaa-ajan tasapaino</a:t>
            </a:r>
            <a:r>
              <a:rPr lang="fi-FI" noProof="0" dirty="0"/>
              <a:t>: </a:t>
            </a:r>
            <a:r>
              <a:rPr lang="fi-FI" sz="1200" noProof="0" dirty="0">
                <a:solidFill>
                  <a:srgbClr val="3B3535"/>
                </a:solidFill>
                <a:latin typeface="Mulish Light" pitchFamily="34" charset="0"/>
                <a:ea typeface="Mulish Light" pitchFamily="34" charset="-122"/>
                <a:cs typeface="Mulish Light" pitchFamily="34" charset="-120"/>
              </a:rPr>
              <a:t>60 % johtajista kokee huolta työn ja vapaa-ajan tasapainosta </a:t>
            </a:r>
            <a:r>
              <a:rPr lang="fi-FI" sz="1200" noProof="0" dirty="0">
                <a:solidFill>
                  <a:srgbClr val="3B3535"/>
                </a:solidFill>
                <a:latin typeface="Mulish Light" pitchFamily="34" charset="0"/>
                <a:ea typeface="Mulish Light" pitchFamily="34" charset="-122"/>
                <a:cs typeface="Mulish Light" pitchFamily="34" charset="-120"/>
                <a:sym typeface="Wingdings" panose="05000000000000000000" pitchFamily="2" charset="2"/>
              </a:rPr>
              <a:t> kokemus usein helpottaa, </a:t>
            </a:r>
            <a:r>
              <a:rPr lang="fi-FI" sz="1200" noProof="0" dirty="0" err="1">
                <a:solidFill>
                  <a:srgbClr val="3B3535"/>
                </a:solidFill>
                <a:latin typeface="Mulish Light" pitchFamily="34" charset="0"/>
                <a:ea typeface="Mulish Light" pitchFamily="34" charset="-122"/>
                <a:cs typeface="Mulish Light" pitchFamily="34" charset="-120"/>
                <a:sym typeface="Wingdings" panose="05000000000000000000" pitchFamily="2" charset="2"/>
              </a:rPr>
              <a:t>resilienssi</a:t>
            </a:r>
            <a:r>
              <a:rPr lang="fi-FI" sz="1200" noProof="0" dirty="0">
                <a:solidFill>
                  <a:srgbClr val="3B3535"/>
                </a:solidFill>
                <a:latin typeface="Mulish Light" pitchFamily="34" charset="0"/>
                <a:ea typeface="Mulish Light" pitchFamily="34" charset="-122"/>
                <a:cs typeface="Mulish Light" pitchFamily="34" charset="-120"/>
                <a:sym typeface="Wingdings" panose="05000000000000000000" pitchFamily="2" charset="2"/>
              </a:rPr>
              <a:t> vahvistuu</a:t>
            </a:r>
            <a:endParaRPr lang="fi-FI" noProof="0" dirty="0"/>
          </a:p>
          <a:p>
            <a:endParaRPr lang="fi-FI" noProof="0" dirty="0"/>
          </a:p>
          <a:p>
            <a:r>
              <a:rPr lang="fi-FI" noProof="0" dirty="0"/>
              <a:t>”</a:t>
            </a:r>
            <a:r>
              <a:rPr lang="fi-FI" b="1" noProof="0" dirty="0"/>
              <a:t>Päätöksen teko yksin" </a:t>
            </a:r>
            <a:r>
              <a:rPr lang="fi-FI" noProof="0" dirty="0"/>
              <a:t>– Pk-yrittäjällä ei ole hallitusta tai tiimiä sparraamaan. Päätökset tehdään usein yksin, kiireessä, epätäydellisellä tiedolla. Se saattaa välillä tuntua raskaalta.</a:t>
            </a:r>
            <a:br>
              <a:rPr lang="fi-FI" noProof="0" dirty="0"/>
            </a:br>
            <a:r>
              <a:rPr lang="fi-FI" noProof="0" dirty="0">
                <a:sym typeface="Wingdings" panose="05000000000000000000" pitchFamily="2" charset="2"/>
              </a:rPr>
              <a:t> vertaistuki ja verkostot ovat arvokkaita voimavaroja  </a:t>
            </a:r>
            <a:r>
              <a:rPr lang="fi-FI" b="1" noProof="0" dirty="0">
                <a:sym typeface="Wingdings" panose="05000000000000000000" pitchFamily="2" charset="2"/>
              </a:rPr>
              <a:t>Onko sinulla joku</a:t>
            </a:r>
            <a:r>
              <a:rPr lang="fi-FI" b="1" noProof="0" dirty="0"/>
              <a:t> ihminen tai taho, jolta voisit pyytää sparrausta jo tällä viikolla</a:t>
            </a:r>
            <a:r>
              <a:rPr lang="fi-FI" noProof="0" dirty="0"/>
              <a:t>.
"</a:t>
            </a:r>
            <a:r>
              <a:rPr lang="fi-FI" b="1" noProof="0" dirty="0"/>
              <a:t>Operatiivinen työ vie strategisen ajan" </a:t>
            </a:r>
            <a:r>
              <a:rPr lang="fi-FI" noProof="0" dirty="0"/>
              <a:t>– Tämä on ehkä tyypillisin pk-yrittäjän ongelma: Olet samaan aikaan myyjä, HR-päällikkö, talouspäällikkö ja asiakaspalvelija. Milloin ehtii johtaa?
</a:t>
            </a:r>
            <a:r>
              <a:rPr lang="fi-FI" b="1" noProof="0" dirty="0"/>
              <a:t>"Ongelmat kertautuvat</a:t>
            </a:r>
            <a:r>
              <a:rPr lang="fi-FI" noProof="0" dirty="0"/>
              <a:t>" – Ratkaisematon ongelma ei katoa. Se pahenee. Pieni asiakastyytymättömyys → reklamaatioaalto. Pieni kassavirtaongelma → maksukriisi.
"</a:t>
            </a:r>
            <a:r>
              <a:rPr lang="fi-FI" b="1" noProof="0" dirty="0"/>
              <a:t>Tunteet sekoittuvat" </a:t>
            </a:r>
            <a:r>
              <a:rPr lang="fi-FI" noProof="0" dirty="0"/>
              <a:t>– </a:t>
            </a:r>
            <a:r>
              <a:rPr lang="fi-FI" dirty="0"/>
              <a:t>Kun yritys on oma, tunteet menevät sekaisin. Se antaa valtavasti energiaa, mutta tekee vaikeaksi tehdä järjellä päätöksiä – kaikki tuntuu henkilökohtaiselta loukkaukselta tai menetykseltä.</a:t>
            </a:r>
            <a:r>
              <a:rPr lang="fi-FI" noProof="0" dirty="0"/>
              <a:t>
"</a:t>
            </a:r>
            <a:r>
              <a:rPr lang="fi-FI" b="1" noProof="0" dirty="0"/>
              <a:t>Tunnistatteko itsenne näistä? Hyvä uutinen: jokaiseen näistä on konkreettinen lähestymistapa joka helpottaa arkea."
</a:t>
            </a:r>
            <a:r>
              <a:rPr lang="fi-FI" noProof="0" dirty="0"/>
              <a:t>
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2090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noProof="0" dirty="0"/>
              <a:t>KOGNITIIVISET taidot = "Perinteinen järki" – kyky analysoida, vertailla vaihtoehtoja, päätellä loogisesti.
METAKOGNITIVIISET taidot = "Ajattelen ajattelemistani" – tärkeä korkeamman tason taito. Johtaja, joka osaa tunnistaa oman ajattelunsa rajoitteet, tekee parempia päätöksiä. Esimerkkejä sokkopisteistä: vahvistusharha (etsimme tietoa joka vahvistaa oman mielipiteemme), ankkurointiharha (ensimmäinen luku/idea tarttuu liikaa).
TOIMINNALLISET taidot = Monella johtajalla on analyyttiset taidot kunnossa, mutta toimeenpano takkuaa. "Analysis </a:t>
            </a:r>
            <a:r>
              <a:rPr lang="fi-FI" noProof="0" dirty="0" err="1"/>
              <a:t>paralysis</a:t>
            </a:r>
            <a:r>
              <a:rPr lang="fi-FI" noProof="0" dirty="0"/>
              <a:t>" – liika analysointi estää toiminnan. Pk-johtajan on kyettävä toimimaan 70–80 % tiedolla.
Kysymys yleisölle: "Kumpi on teille haastavampaa – ongelman analysoiminen vai sen ratkaiseminen käytännössä?"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1307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noProof="0" dirty="0"/>
              <a:t>WEF #1 -ranking:
World </a:t>
            </a:r>
            <a:r>
              <a:rPr lang="fi-FI" noProof="0" dirty="0" err="1"/>
              <a:t>Economic</a:t>
            </a:r>
            <a:r>
              <a:rPr lang="fi-FI" noProof="0" dirty="0"/>
              <a:t> Forumin </a:t>
            </a:r>
            <a:r>
              <a:rPr lang="fi-FI" noProof="0" dirty="0" err="1"/>
              <a:t>Future</a:t>
            </a:r>
            <a:r>
              <a:rPr lang="fi-FI" noProof="0" dirty="0"/>
              <a:t> of </a:t>
            </a:r>
            <a:r>
              <a:rPr lang="fi-FI" noProof="0" dirty="0" err="1"/>
              <a:t>Jobs</a:t>
            </a:r>
            <a:r>
              <a:rPr lang="fi-FI" noProof="0" dirty="0"/>
              <a:t> Report listaa ongelmanratkaisun vuodesta toiseen tärkeimmäksi taidoksi. </a:t>
            </a:r>
            <a:br>
              <a:rPr lang="fi-FI" noProof="0" dirty="0"/>
            </a:br>
            <a:r>
              <a:rPr lang="fi-FI" b="1" noProof="0" dirty="0"/>
              <a:t>Toisin kuin moni tekninen taito, ongelmanratkaisukyky ei vanhene </a:t>
            </a:r>
            <a:r>
              <a:rPr lang="fi-FI" noProof="0" dirty="0"/>
              <a:t>– se on </a:t>
            </a:r>
            <a:r>
              <a:rPr lang="fi-FI" noProof="0" dirty="0" err="1"/>
              <a:t>relevanttti</a:t>
            </a:r>
            <a:r>
              <a:rPr lang="fi-FI" noProof="0" dirty="0"/>
              <a:t> 2030-luvullakin. Ja mikä parasta: se on opittavissa.
85% johtajista / ajankäyttö:
</a:t>
            </a:r>
            <a:r>
              <a:rPr lang="fi-FI" noProof="0" dirty="0" err="1"/>
              <a:t>McKinsey</a:t>
            </a:r>
            <a:r>
              <a:rPr lang="fi-FI" noProof="0" dirty="0"/>
              <a:t> on tutkinut toimitusjohtajien ajankäyttöä laajasti. </a:t>
            </a:r>
            <a:r>
              <a:rPr lang="fi-FI" dirty="0"/>
              <a:t>Yli puolet työajasta menee </a:t>
            </a:r>
            <a:r>
              <a:rPr lang="fi-FI" b="1" dirty="0"/>
              <a:t>ongelmien korjaamiseen jälkikäteen</a:t>
            </a:r>
            <a:r>
              <a:rPr lang="fi-FI" dirty="0"/>
              <a:t>. </a:t>
            </a:r>
            <a:r>
              <a:rPr lang="fi-FI" u="sng" dirty="0"/>
              <a:t>Tavoite on oppia ehkäisemään ne etukäteen.</a:t>
            </a:r>
            <a:r>
              <a:rPr lang="fi-FI" noProof="0" dirty="0"/>
              <a:t>
72% kriiseistä:
</a:t>
            </a:r>
            <a:r>
              <a:rPr lang="fi-FI" noProof="0" dirty="0" err="1"/>
              <a:t>Deloitten</a:t>
            </a:r>
            <a:r>
              <a:rPr lang="fi-FI" noProof="0" dirty="0"/>
              <a:t> pk-yritystutkimuksissa huomattiin, että </a:t>
            </a:r>
            <a:r>
              <a:rPr lang="fi-FI" u="sng" noProof="0" dirty="0"/>
              <a:t>u</a:t>
            </a:r>
            <a:r>
              <a:rPr lang="fi-FI" u="sng" dirty="0" err="1"/>
              <a:t>seimmat</a:t>
            </a:r>
            <a:r>
              <a:rPr lang="fi-FI" u="sng" dirty="0"/>
              <a:t> ongelmat antavat varoitusmerkkejä etukäteen, mutta ne huomataan liian myöhään</a:t>
            </a:r>
            <a:r>
              <a:rPr lang="fi-FI" dirty="0"/>
              <a:t>. Kun opit lukemaan merkkejä aikaisin, vältät kriisit. </a:t>
            </a:r>
            <a:r>
              <a:rPr lang="fi-FI" noProof="0" dirty="0"/>
              <a:t>
</a:t>
            </a:r>
            <a:r>
              <a:rPr lang="fi-FI" b="1" noProof="0" dirty="0"/>
              <a:t>KYSY: </a:t>
            </a:r>
            <a:r>
              <a:rPr lang="fi-FI" b="1" noProof="0" dirty="0">
                <a:sym typeface="Wingdings" panose="05000000000000000000" pitchFamily="2" charset="2"/>
              </a:rPr>
              <a:t> </a:t>
            </a:r>
            <a:r>
              <a:rPr lang="fi-FI" b="1" noProof="0" dirty="0"/>
              <a:t>Ilman taitoa: Tuntuuko tutuilta?</a:t>
            </a:r>
            <a:br>
              <a:rPr lang="fi-FI" noProof="0" dirty="0"/>
            </a:br>
            <a:r>
              <a:rPr lang="fi-FI" noProof="0" dirty="0"/>
              <a:t>(Kolme seuraamusta (alarivi):
Käy nämä läpi ja pyydä osallistujia miettimään omaa tilannettaan. Voitko sanoa, onko sinulla kokemuksia näistä? Usein tässä kohtaa osallistujat nyökyttelevät – vahvistaa relevanssin.
</a:t>
            </a:r>
            <a:r>
              <a:rPr lang="fi-FI" b="1" noProof="0" dirty="0"/>
              <a:t>Keskeinen viesti: "Ongelmanratkaisutaito ei ole vain '</a:t>
            </a:r>
            <a:r>
              <a:rPr lang="fi-FI" b="1" noProof="0" dirty="0" err="1"/>
              <a:t>nice</a:t>
            </a:r>
            <a:r>
              <a:rPr lang="fi-FI" b="1" noProof="0" dirty="0"/>
              <a:t> to </a:t>
            </a:r>
            <a:r>
              <a:rPr lang="fi-FI" b="1" noProof="0" dirty="0" err="1"/>
              <a:t>have</a:t>
            </a:r>
            <a:r>
              <a:rPr lang="fi-FI" b="1" noProof="0" dirty="0"/>
              <a:t>'. Se on se kilpailuetu, jota ei voi ulkoistaa."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404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noProof="0" dirty="0">
                <a:sym typeface="Wingdings" panose="05000000000000000000" pitchFamily="2" charset="2"/>
              </a:rPr>
              <a:t> </a:t>
            </a:r>
            <a:r>
              <a:rPr lang="fi-FI" noProof="0" dirty="0"/>
              <a:t>Suurin osa johtajien tekemistä virheistä johtuu siitä, että he käyttävät väärää työkalua väärään ongelmaan.
Esimerkkejä selittää:
🟢 YKSINKERTAISET: "Kun kassajärjestelmä kaatuu, ongelma on tunnettu ja ratkaisu on selkeä – soitat tukeen tai käynnistät uudelleen. Tähän ei tarvita 5 Miksi -analyysiä."
🟡 MONIMUTKAISET: "Kun myynti laskee, syitä on useita ja ne vaativat analyysiä. </a:t>
            </a:r>
            <a:r>
              <a:rPr lang="fi-FI" noProof="0" dirty="0">
                <a:sym typeface="Wingdings" panose="05000000000000000000" pitchFamily="2" charset="2"/>
              </a:rPr>
              <a:t> esim. </a:t>
            </a:r>
            <a:r>
              <a:rPr lang="fi-FI" noProof="0" dirty="0"/>
              <a:t>5 Miksi ja SWOT ovat juuri oikeita työkaluja."
🔴 KOMPLEKSISET: "Kun mietit muuttaa liiketoimintamallia – tähän ei ole yhtä oikeaa vastausta. Paras tapa on pienet kokeilut ja nopea oppiminen."
⚫ KAOOTTISET: "Kriisitilanteessa analysointi vie liian kauan. Toimi ensin, analysoi sitten. Esim. avainhenkilö lähtee – ensimmäinen reaktio ei ole 5 Miksi, vaan 'kuka hoitaa mitäkin huomisesta alkaen'."
Kysymys yleisölle: "Missä tilanteissa teillä on tapana aliarvioida kompleksisuutta – eli ajatella 'tämä on yksinkertaista' kun tosiasiassa tilanne on monimutkaisempi?"
</a:t>
            </a:r>
            <a:r>
              <a:rPr lang="fi-FI" b="1" noProof="0" dirty="0">
                <a:sym typeface="Wingdings" panose="05000000000000000000" pitchFamily="2" charset="2"/>
              </a:rPr>
              <a:t> </a:t>
            </a:r>
            <a:r>
              <a:rPr lang="fi-FI" b="1" noProof="0" dirty="0">
                <a:highlight>
                  <a:srgbClr val="0F5322"/>
                </a:highlight>
              </a:rPr>
              <a:t>"Kun tiedät minkä tyypin ongelmasi on, voit valita oikean työkalun. Se on se ongelmanratkaisijan tärkein taito.”</a:t>
            </a:r>
            <a:br>
              <a:rPr lang="fi-FI" b="1" noProof="0" dirty="0">
                <a:highlight>
                  <a:srgbClr val="0F5322"/>
                </a:highlight>
              </a:rPr>
            </a:br>
            <a:endParaRPr lang="fi-FI" b="1" noProof="0" dirty="0">
              <a:highlight>
                <a:srgbClr val="0F5322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err="1">
                <a:solidFill>
                  <a:srgbClr val="B85042"/>
                </a:solidFill>
              </a:rPr>
              <a:t>Virhe</a:t>
            </a:r>
            <a:r>
              <a:rPr lang="en-US" sz="1200" b="1" dirty="0">
                <a:solidFill>
                  <a:srgbClr val="B85042"/>
                </a:solidFill>
              </a:rPr>
              <a:t>: </a:t>
            </a:r>
            <a:r>
              <a:rPr lang="en-US" sz="1200" b="1" dirty="0" err="1">
                <a:solidFill>
                  <a:srgbClr val="B85042"/>
                </a:solidFill>
              </a:rPr>
              <a:t>Käyttää</a:t>
            </a:r>
            <a:r>
              <a:rPr lang="en-US" sz="1200" b="1" dirty="0">
                <a:solidFill>
                  <a:srgbClr val="B85042"/>
                </a:solidFill>
              </a:rPr>
              <a:t> </a:t>
            </a:r>
            <a:r>
              <a:rPr lang="en-US" sz="1200" b="1" dirty="0" err="1">
                <a:solidFill>
                  <a:srgbClr val="B85042"/>
                </a:solidFill>
              </a:rPr>
              <a:t>samaa</a:t>
            </a:r>
            <a:r>
              <a:rPr lang="en-US" sz="1200" b="1" dirty="0">
                <a:solidFill>
                  <a:srgbClr val="B85042"/>
                </a:solidFill>
              </a:rPr>
              <a:t> </a:t>
            </a:r>
            <a:r>
              <a:rPr lang="en-US" sz="1200" b="1" dirty="0" err="1">
                <a:solidFill>
                  <a:srgbClr val="B85042"/>
                </a:solidFill>
              </a:rPr>
              <a:t>lähestymistapaa</a:t>
            </a:r>
            <a:r>
              <a:rPr lang="en-US" sz="1200" b="1" dirty="0">
                <a:solidFill>
                  <a:srgbClr val="B85042"/>
                </a:solidFill>
              </a:rPr>
              <a:t> </a:t>
            </a:r>
            <a:r>
              <a:rPr lang="en-US" sz="1200" b="1" dirty="0" err="1">
                <a:solidFill>
                  <a:srgbClr val="B85042"/>
                </a:solidFill>
              </a:rPr>
              <a:t>kaikkiin</a:t>
            </a:r>
            <a:r>
              <a:rPr lang="en-US" sz="1200" b="1" dirty="0">
                <a:solidFill>
                  <a:srgbClr val="B85042"/>
                </a:solidFill>
              </a:rPr>
              <a:t> </a:t>
            </a:r>
            <a:r>
              <a:rPr lang="en-US" sz="1200" b="1" dirty="0" err="1">
                <a:solidFill>
                  <a:srgbClr val="B85042"/>
                </a:solidFill>
              </a:rPr>
              <a:t>ongelmiin</a:t>
            </a:r>
            <a:r>
              <a:rPr lang="en-US" sz="1200" b="1" dirty="0">
                <a:solidFill>
                  <a:srgbClr val="B85042"/>
                </a:solidFill>
              </a:rPr>
              <a:t>. </a:t>
            </a:r>
            <a:r>
              <a:rPr lang="en-US" sz="1200" b="1" dirty="0" err="1">
                <a:solidFill>
                  <a:srgbClr val="B85042"/>
                </a:solidFill>
              </a:rPr>
              <a:t>Tänään</a:t>
            </a:r>
            <a:r>
              <a:rPr lang="en-US" sz="1200" b="1" dirty="0">
                <a:solidFill>
                  <a:srgbClr val="B85042"/>
                </a:solidFill>
              </a:rPr>
              <a:t> </a:t>
            </a:r>
            <a:r>
              <a:rPr lang="en-US" sz="1200" b="1" dirty="0" err="1">
                <a:solidFill>
                  <a:srgbClr val="B85042"/>
                </a:solidFill>
              </a:rPr>
              <a:t>opimme</a:t>
            </a:r>
            <a:r>
              <a:rPr lang="en-US" sz="1200" b="1" dirty="0">
                <a:solidFill>
                  <a:srgbClr val="B85042"/>
                </a:solidFill>
              </a:rPr>
              <a:t> </a:t>
            </a:r>
            <a:r>
              <a:rPr lang="en-US" sz="1200" b="1" dirty="0" err="1">
                <a:solidFill>
                  <a:srgbClr val="B85042"/>
                </a:solidFill>
              </a:rPr>
              <a:t>tunnistamaan</a:t>
            </a:r>
            <a:r>
              <a:rPr lang="en-US" sz="1200" b="1" dirty="0">
                <a:solidFill>
                  <a:srgbClr val="B85042"/>
                </a:solidFill>
              </a:rPr>
              <a:t>, mikä </a:t>
            </a:r>
            <a:r>
              <a:rPr lang="en-US" sz="1200" b="1" dirty="0" err="1">
                <a:solidFill>
                  <a:srgbClr val="B85042"/>
                </a:solidFill>
              </a:rPr>
              <a:t>työkalu</a:t>
            </a:r>
            <a:r>
              <a:rPr lang="en-US" sz="1200" b="1" dirty="0">
                <a:solidFill>
                  <a:srgbClr val="B85042"/>
                </a:solidFill>
              </a:rPr>
              <a:t> </a:t>
            </a:r>
            <a:r>
              <a:rPr lang="en-US" sz="1200" b="1" dirty="0" err="1">
                <a:solidFill>
                  <a:srgbClr val="B85042"/>
                </a:solidFill>
              </a:rPr>
              <a:t>mihinkin</a:t>
            </a:r>
            <a:r>
              <a:rPr lang="en-US" sz="1200" b="1" dirty="0">
                <a:solidFill>
                  <a:srgbClr val="B85042"/>
                </a:solidFill>
              </a:rPr>
              <a:t> </a:t>
            </a:r>
            <a:r>
              <a:rPr lang="en-US" sz="1200" b="1" dirty="0" err="1">
                <a:solidFill>
                  <a:srgbClr val="B85042"/>
                </a:solidFill>
              </a:rPr>
              <a:t>tilanteeseen</a:t>
            </a:r>
            <a:r>
              <a:rPr lang="en-US" sz="1200" b="1" dirty="0">
                <a:solidFill>
                  <a:srgbClr val="B85042"/>
                </a:solidFill>
              </a:rPr>
              <a:t> </a:t>
            </a:r>
            <a:r>
              <a:rPr lang="en-US" sz="1200" b="1" dirty="0" err="1">
                <a:solidFill>
                  <a:srgbClr val="B85042"/>
                </a:solidFill>
              </a:rPr>
              <a:t>sopii</a:t>
            </a:r>
            <a:r>
              <a:rPr lang="en-US" sz="1200" b="1" dirty="0">
                <a:solidFill>
                  <a:srgbClr val="B85042"/>
                </a:solidFill>
              </a:rPr>
              <a:t>.</a:t>
            </a:r>
            <a:endParaRPr lang="en-US" sz="1200" dirty="0"/>
          </a:p>
          <a:p>
            <a:r>
              <a:rPr lang="fi-FI" noProof="0" dirty="0">
                <a:highlight>
                  <a:srgbClr val="0F5322"/>
                </a:highlight>
              </a:rPr>
              <a:t>
</a:t>
            </a:r>
            <a:r>
              <a:rPr lang="fi-FI" noProof="0" dirty="0"/>
              <a:t>
Aika: 4–5 minuuttia.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1167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i-FI" b="1" dirty="0"/>
              <a:t>Mahdollista, älä sanele</a:t>
            </a:r>
          </a:p>
          <a:p>
            <a:pPr lvl="1"/>
            <a:r>
              <a:rPr lang="fi-FI" dirty="0"/>
              <a:t>Sinun ei tarvitse tietää kaikkia vastauksia, eikä ratkaista kaikkea itse. </a:t>
            </a:r>
            <a:br>
              <a:rPr lang="fi-FI" dirty="0"/>
            </a:br>
            <a:r>
              <a:rPr lang="fi-FI" u="sng" dirty="0"/>
              <a:t>Tärkein tehtäväsi on luoda puitteet</a:t>
            </a:r>
            <a:r>
              <a:rPr lang="fi-FI" dirty="0"/>
              <a:t>, jossa henkilöstö /tiimi voi ratkaista ongelmat tehokkaasti.</a:t>
            </a:r>
          </a:p>
          <a:p>
            <a:pPr lvl="1"/>
            <a:endParaRPr lang="fi-FI" dirty="0"/>
          </a:p>
          <a:p>
            <a:pPr marL="457200" indent="-457200">
              <a:buFont typeface="+mj-lt"/>
              <a:buAutoNum type="arabicPeriod"/>
            </a:pPr>
            <a:r>
              <a:rPr lang="fi-FI" b="1" dirty="0"/>
              <a:t>Analysoi ennen reagointia ja erota faktat tunteista</a:t>
            </a:r>
          </a:p>
          <a:p>
            <a:pPr lvl="1"/>
            <a:r>
              <a:rPr lang="fi-FI" dirty="0"/>
              <a:t>Epävarmuus herättää tunteita. Määrittele ongelma ensin tarkasti: </a:t>
            </a:r>
            <a:r>
              <a:rPr lang="fi-FI" b="1" dirty="0"/>
              <a:t>Mitä oikeasti tapahtui? </a:t>
            </a:r>
            <a:r>
              <a:rPr lang="fi-FI" dirty="0"/>
              <a:t>Erota tämä siitä, miltä tilanne tuntui. </a:t>
            </a:r>
            <a:br>
              <a:rPr lang="fi-FI" dirty="0"/>
            </a:br>
            <a:r>
              <a:rPr lang="fi-FI" dirty="0"/>
              <a:t>Johtajan on pysyttävä rauhallisena ja perustettava päätökset analysoituun tietoon.</a:t>
            </a:r>
          </a:p>
          <a:p>
            <a:pPr lvl="1"/>
            <a:endParaRPr lang="fi-FI" dirty="0"/>
          </a:p>
          <a:p>
            <a:pPr marL="457200" indent="-457200">
              <a:buFont typeface="+mj-lt"/>
              <a:buAutoNum type="arabicPeriod"/>
            </a:pPr>
            <a:r>
              <a:rPr lang="fi-FI" b="1" dirty="0"/>
              <a:t>Käännä haasteet opiksi</a:t>
            </a:r>
          </a:p>
          <a:p>
            <a:pPr lvl="1"/>
            <a:r>
              <a:rPr lang="fi-FI" u="sng" dirty="0"/>
              <a:t> Älä etsi syyllistä, vaan ratkaisuja</a:t>
            </a:r>
            <a:r>
              <a:rPr lang="fi-FI" dirty="0"/>
              <a:t>. Kun kohtaatte kriisin, kysy: </a:t>
            </a:r>
            <a:r>
              <a:rPr lang="fi-FI" b="1" dirty="0"/>
              <a:t>”Mitä opimme tästä?” </a:t>
            </a:r>
            <a:r>
              <a:rPr lang="fi-FI" dirty="0"/>
              <a:t>Näin rakennat yritystä, joka ei kaadu vastoinkäymisiin. </a:t>
            </a:r>
            <a:br>
              <a:rPr lang="fi-FI" dirty="0"/>
            </a:br>
            <a:r>
              <a:rPr lang="fi-FI" dirty="0"/>
              <a:t>Jokainen ongelma on tilaisuus kehittää yrityksen toimintakulttuuria ja muutoskykyä.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6555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127C0-3FA0-84FB-2C76-4203E599C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4FA12C6E-0769-6BE4-701A-7BDF4F59FA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2F22816-2708-FD18-59BC-8CBA520061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noProof="0" dirty="0"/>
              <a:t>Mikro- ja pk-yrittäjät elävät usein tilanteessa, jossa yrittäjä itse toimii strategina, toteuttajana, asiakaspalvelijana ja kehittäjänä, mikä lisää tarvetta selkeille menetelmille ja ajattelumalleille.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B2CC669-40F2-7E10-5630-535B6D547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3342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b="1" noProof="0" dirty="0"/>
              <a:t>Vaihe 1 – TUNNISTA</a:t>
            </a:r>
            <a:r>
              <a:rPr lang="fi-FI" noProof="0" dirty="0"/>
              <a:t>
Kriittisin ja usein eniten laiminlyöty vaihe. Usein tulee hypättyä suoraan ratkaisemiseen ilman että ongelma on oikeasti tunnistettu. "Oireita hoidetaan, ei syitä."
Esimerkki: "Asiakkaat ovat tyytymättömiä" – tämä on oire. Todellinen ongelma voi olla toimitusaika, laatu tai väärä odotustenasettelu. Vasta kun tiedät MIKÄ on ongelma, voit ratkoa sen. </a:t>
            </a:r>
            <a:r>
              <a:rPr lang="fi-FI" noProof="0" dirty="0">
                <a:sym typeface="Wingdings" panose="05000000000000000000" pitchFamily="2" charset="2"/>
              </a:rPr>
              <a:t> 5x MIKSI</a:t>
            </a:r>
            <a:r>
              <a:rPr lang="fi-FI" noProof="0" dirty="0"/>
              <a:t>
</a:t>
            </a:r>
            <a:r>
              <a:rPr lang="fi-FI" b="1" noProof="0" dirty="0"/>
              <a:t>Vaihe 2 – TEE TILANNEANALYYSI:</a:t>
            </a:r>
            <a:r>
              <a:rPr lang="fi-FI" noProof="0" dirty="0"/>
              <a:t>
Faktojen kerääminen ilman tunnelatauksia. Tärkeää: analyysi ei tarkoita viikkojen työstämistä. Pk-yrittäjällä ei ole siihen aikaa. Riittää 80% tieto nopealla analyysillä.</a:t>
            </a:r>
            <a:br>
              <a:rPr lang="fi-FI" noProof="0" dirty="0"/>
            </a:br>
            <a:r>
              <a:rPr lang="fi-FI" noProof="0" dirty="0"/>
              <a:t>
</a:t>
            </a:r>
            <a:r>
              <a:rPr lang="fi-FI" b="1" noProof="0" dirty="0"/>
              <a:t>Vaihe 3 – MIETI VAIHTOEHTOJA, RATKAISE:</a:t>
            </a:r>
            <a:r>
              <a:rPr lang="fi-FI" noProof="0" dirty="0"/>
              <a:t>
Ajattele luovasti, älä kavennu heti ensimmäiseen ratkaisuun. "Ensimmäinen idea ei ole paras idea." Arvioi vaihtoehtoja </a:t>
            </a:r>
            <a:r>
              <a:rPr lang="fi-FI" noProof="0" dirty="0">
                <a:sym typeface="Wingdings" panose="05000000000000000000" pitchFamily="2" charset="2"/>
              </a:rPr>
              <a:t> esim. </a:t>
            </a:r>
            <a:r>
              <a:rPr lang="fi-FI" noProof="0" dirty="0"/>
              <a:t>SWOT-analyysin avulla</a:t>
            </a:r>
            <a:br>
              <a:rPr lang="fi-FI" noProof="0" dirty="0"/>
            </a:br>
            <a:r>
              <a:rPr lang="fi-FI" noProof="0" dirty="0"/>
              <a:t>Päätöksenteko paineessa: “riittävän hyvä” päätös + korjausliikkeet; vältä ylianalysointia</a:t>
            </a:r>
            <a:br>
              <a:rPr lang="fi-FI" noProof="0" dirty="0"/>
            </a:br>
            <a:r>
              <a:rPr lang="fi-FI" noProof="0" dirty="0"/>
              <a:t>- hyödynnä verkostoja: kuka voi auttaa tiedolla / kokemuksella / </a:t>
            </a:r>
            <a:r>
              <a:rPr lang="fi-FI" noProof="0" dirty="0" err="1"/>
              <a:t>resurseilla</a:t>
            </a:r>
            <a:r>
              <a:rPr lang="fi-FI" noProof="0" dirty="0"/>
              <a:t>
</a:t>
            </a:r>
            <a:r>
              <a:rPr lang="fi-FI" b="1" noProof="0" dirty="0"/>
              <a:t>Vaihe 4 – TOTEUTA:</a:t>
            </a:r>
            <a:r>
              <a:rPr lang="fi-FI" noProof="0" dirty="0"/>
              <a:t>
Suuri osa ongelmanratkaisusta epäonnistuu tässä vaiheessa. Ratkaisu löydettiin, mutta toteutus jäi puolitiehen </a:t>
            </a:r>
            <a:r>
              <a:rPr lang="fi-FI" noProof="0" dirty="0">
                <a:sym typeface="Wingdings" panose="05000000000000000000" pitchFamily="2" charset="2"/>
              </a:rPr>
              <a:t> E</a:t>
            </a:r>
            <a:r>
              <a:rPr lang="fi-FI" noProof="0" dirty="0"/>
              <a:t>isenhower-matriisi ja SMART-tavoitteet auttavat.
</a:t>
            </a:r>
            <a:r>
              <a:rPr lang="fi-FI" b="1" noProof="0" dirty="0"/>
              <a:t>Nyrkkisääntö:</a:t>
            </a:r>
            <a:r>
              <a:rPr lang="fi-FI" noProof="0" dirty="0"/>
              <a:t> "Johtajan / yrittäjän tulisi käyttää aikaansa tasapuolisesti Tunnistamiseen ja tilanneanalyysin tekemiseen, ja olla nopea ratkaisujen miettimisessä ja toteutuksessa”</a:t>
            </a:r>
            <a:r>
              <a:rPr lang="en-US" dirty="0"/>
              <a:t>
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8751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F092A-E8C2-D159-E825-295624243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060A732-D673-D6E3-36FF-121531CC2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3745AFD-42A3-4B92-B2EF-1F07BEAAF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ESITTÄJÄN MUISTIINPANOT – 4-vaiheinen </a:t>
            </a:r>
            <a:r>
              <a:rPr lang="en-US" dirty="0" err="1"/>
              <a:t>viitekehys</a:t>
            </a:r>
            <a:r>
              <a:rPr lang="en-US" dirty="0"/>
              <a:t> (n. 3 min)
</a:t>
            </a:r>
            <a:r>
              <a:rPr lang="en-US" dirty="0" err="1"/>
              <a:t>Tämä</a:t>
            </a:r>
            <a:r>
              <a:rPr lang="en-US" dirty="0"/>
              <a:t> on </a:t>
            </a:r>
            <a:r>
              <a:rPr lang="en-US" dirty="0" err="1"/>
              <a:t>koko</a:t>
            </a:r>
            <a:r>
              <a:rPr lang="en-US" dirty="0"/>
              <a:t> </a:t>
            </a:r>
            <a:r>
              <a:rPr lang="en-US" dirty="0" err="1"/>
              <a:t>päivän</a:t>
            </a:r>
            <a:r>
              <a:rPr lang="en-US" dirty="0"/>
              <a:t> </a:t>
            </a:r>
            <a:r>
              <a:rPr lang="en-US" dirty="0" err="1"/>
              <a:t>punainen</a:t>
            </a:r>
            <a:r>
              <a:rPr lang="en-US" dirty="0"/>
              <a:t> </a:t>
            </a:r>
            <a:r>
              <a:rPr lang="en-US" dirty="0" err="1"/>
              <a:t>lanka</a:t>
            </a:r>
            <a:r>
              <a:rPr lang="en-US" dirty="0"/>
              <a:t>. </a:t>
            </a:r>
            <a:r>
              <a:rPr lang="en-US" dirty="0" err="1"/>
              <a:t>Viittaa</a:t>
            </a:r>
            <a:r>
              <a:rPr lang="en-US" dirty="0"/>
              <a:t> tähän </a:t>
            </a:r>
            <a:r>
              <a:rPr lang="en-US" dirty="0" err="1"/>
              <a:t>viitekehykseen</a:t>
            </a:r>
            <a:r>
              <a:rPr lang="en-US" dirty="0"/>
              <a:t> </a:t>
            </a:r>
            <a:r>
              <a:rPr lang="en-US" dirty="0" err="1"/>
              <a:t>jokaisella</a:t>
            </a:r>
            <a:r>
              <a:rPr lang="en-US" dirty="0"/>
              <a:t> </a:t>
            </a:r>
            <a:r>
              <a:rPr lang="en-US" dirty="0" err="1"/>
              <a:t>työkaludialla</a:t>
            </a:r>
            <a:r>
              <a:rPr lang="en-US" dirty="0"/>
              <a:t>: "</a:t>
            </a:r>
            <a:r>
              <a:rPr lang="en-US" dirty="0" err="1"/>
              <a:t>Tämä</a:t>
            </a:r>
            <a:r>
              <a:rPr lang="en-US" dirty="0"/>
              <a:t> </a:t>
            </a:r>
            <a:r>
              <a:rPr lang="en-US" dirty="0" err="1"/>
              <a:t>työkalu</a:t>
            </a:r>
            <a:r>
              <a:rPr lang="en-US" dirty="0"/>
              <a:t> </a:t>
            </a:r>
            <a:r>
              <a:rPr lang="en-US" dirty="0" err="1"/>
              <a:t>auttaa</a:t>
            </a:r>
            <a:r>
              <a:rPr lang="en-US" dirty="0"/>
              <a:t> </a:t>
            </a:r>
            <a:r>
              <a:rPr lang="en-US" dirty="0" err="1"/>
              <a:t>vaiheessa</a:t>
            </a:r>
            <a:r>
              <a:rPr lang="en-US" dirty="0"/>
              <a:t> X."
</a:t>
            </a:r>
            <a:r>
              <a:rPr lang="fi-FI" noProof="0" dirty="0"/>
              <a:t>Vaihe 1 – TUNNISTA:
Kriittisin ja usein eniten laiminlyöty vaihe. Moni johtaja hyppää suoraan ratkaisemiseen ilman että ongelma on oikeasti tunnistettu. "Oireita hoidetaan, ei syitä."
Esimerkki: "Asiakkaat ovat tyytymättömiä" – tämä on oire. Todellinen ongelma voi olla toimitusaika, laatu tai väärä odotustenasettelu. Vasta kun tiedät MIKÄ on ongelma, voit ratkoa sen.
Vaihe 2 – ANALYSOI:
Faktojen kerääminen ilman tunnelatauksia. Tärkeää: analyysi ei tarkoita viikkojen työstämistä. Pk-johtajalla ei ole siihen aikaa. Riittää 80% tieto nopealla analyysillä.
Vaihe 3 – RATKAISE:
Ideoi ensin laajasti, älä kavennu heti ensimmäiseen ratkaisuun. "Ensimmäinen idea ei ole paras idea." Sitten arvioi vaihtoehdot (SWOT-analyysi sopii tähän hyvin).
Vaihe 4 – TOTEUTA:
Suuri osa ongelmanratkaisusta epäonnistuu tässä vaiheessa. Ratkaisu löydettiin, mutta toteutus jäi puolitiehen. Tähän Eisenhower-matriisi ja SMART-tavoitteet auttavat.
Nyrkkisääntö: "Johtajan tulisi käyttää aikaansa tasapuolisesti vaiheisiin 1 ja 2, ja olla nopea vaiheissa 3 ja 4."
</a:t>
            </a:r>
            <a:r>
              <a:rPr lang="en-US" dirty="0"/>
              <a:t>
Aika: n. 3 </a:t>
            </a:r>
            <a:r>
              <a:rPr lang="en-US" dirty="0" err="1"/>
              <a:t>minuuttia</a:t>
            </a:r>
            <a:r>
              <a:rPr lang="en-US" dirty="0"/>
              <a:t>.</a:t>
            </a:r>
          </a:p>
          <a:p>
            <a:r>
              <a:rPr lang="fi-FI" noProof="0" dirty="0">
                <a:highlight>
                  <a:srgbClr val="0F5322"/>
                </a:highlight>
              </a:rPr>
              <a:t>
</a:t>
            </a:r>
            <a:r>
              <a:rPr lang="fi-FI" noProof="0" dirty="0"/>
              <a:t>
Aika: 4–5 minuuttia.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381EB19-5749-C1B0-7ADB-41162D0A0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33577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06410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/>
              <a:t>Pysähdy-Hengitä-Näe</a:t>
            </a:r>
            <a:r>
              <a:rPr lang="fi-FI" dirty="0"/>
              <a:t> -malli soveltuu parhaiten </a:t>
            </a:r>
            <a:r>
              <a:rPr lang="fi-FI" b="1" dirty="0"/>
              <a:t>äkillisiin, tunnepitoisiin ja kuormittaviin tilanteisiin</a:t>
            </a:r>
            <a:r>
              <a:rPr lang="fi-FI" dirty="0"/>
              <a:t>, joissa vaaditaan nopeaa mutta harkittua reagointia.</a:t>
            </a:r>
          </a:p>
          <a:p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b="1" dirty="0"/>
              <a:t>itsensä johtamisen ja tunnesäätelyn työkalu</a:t>
            </a:r>
            <a:r>
              <a:rPr lang="fi-FI" dirty="0"/>
              <a:t>. Se on johtajan "ensiapupakkaus" mielelle. </a:t>
            </a:r>
            <a:r>
              <a:rPr lang="fi-FI" dirty="0">
                <a:sym typeface="Wingdings" panose="05000000000000000000" pitchFamily="2" charset="2"/>
              </a:rPr>
              <a:t> luo edellytykset ongelmanratkaisulle</a:t>
            </a:r>
            <a:endParaRPr lang="fi-FI" dirty="0"/>
          </a:p>
          <a:p>
            <a:endParaRPr lang="fi-FI" dirty="0"/>
          </a:p>
          <a:p>
            <a:r>
              <a:rPr lang="fi-FI" dirty="0"/>
              <a:t>Tämä malli on ylivoimaisesti paras ratkaisu seuraavanlaisissa tilanteissa:</a:t>
            </a:r>
          </a:p>
          <a:p>
            <a:r>
              <a:rPr lang="fi-FI" b="1" dirty="0"/>
              <a:t>1. Voimakkaat tunnereaktiot ja "läheltä piti" -ylilyönnit</a:t>
            </a:r>
            <a:endParaRPr lang="fi-FI" dirty="0"/>
          </a:p>
          <a:p>
            <a:r>
              <a:rPr lang="fi-FI" b="1" dirty="0"/>
              <a:t>Tilanne:</a:t>
            </a:r>
            <a:r>
              <a:rPr lang="fi-FI" dirty="0"/>
              <a:t> Saat provosoivan sähköpostin, asiakas huutaa sinulle puhelimessa, tai alainen laukoo palaverissa jotain täysin asiatonta. Verenpaine nousee ja tekisi mieli laukoa samalla mitalla takaisin.</a:t>
            </a:r>
          </a:p>
          <a:p>
            <a:r>
              <a:rPr lang="fi-FI" b="1" dirty="0"/>
              <a:t>Pysähdy:</a:t>
            </a:r>
            <a:r>
              <a:rPr lang="fi-FI" dirty="0"/>
              <a:t> Älä tee mitään. Lopeta puhuminen, ota kädet pois näppäimistöltä. Tämä katkaisee reaktioketjun. / </a:t>
            </a:r>
            <a:r>
              <a:rPr lang="fi-FI" b="1" dirty="0"/>
              <a:t> "taistele tai pakene" </a:t>
            </a:r>
            <a:r>
              <a:rPr lang="fi-FI" dirty="0"/>
              <a:t>-automaatioreaktion. Se estää sinua painamasta "Lähetä"-nappia silloin, kun viesti on kirjoitettu vihan vallassa.</a:t>
            </a:r>
            <a:r>
              <a:rPr lang="fi-FI" dirty="0">
                <a:sym typeface="Wingdings" panose="05000000000000000000" pitchFamily="2" charset="2"/>
              </a:rPr>
              <a:t> </a:t>
            </a:r>
            <a:r>
              <a:rPr lang="fi-FI" b="1" dirty="0">
                <a:sym typeface="Wingdings" panose="05000000000000000000" pitchFamily="2" charset="2"/>
              </a:rPr>
              <a:t> </a:t>
            </a:r>
            <a:r>
              <a:rPr lang="fi-FI" b="1" dirty="0"/>
              <a:t>Vältät turhia konflikteja ja hätiköityjä päätöksiä.</a:t>
            </a:r>
          </a:p>
          <a:p>
            <a:endParaRPr lang="fi-FI" dirty="0"/>
          </a:p>
          <a:p>
            <a:r>
              <a:rPr lang="fi-FI" b="1" dirty="0"/>
              <a:t>2. Yllättävät kriisit ja kaaos</a:t>
            </a:r>
            <a:endParaRPr lang="fi-FI" dirty="0"/>
          </a:p>
          <a:p>
            <a:r>
              <a:rPr lang="fi-FI" b="1" dirty="0"/>
              <a:t>Tilanne:</a:t>
            </a:r>
            <a:r>
              <a:rPr lang="fi-FI" dirty="0"/>
              <a:t> Järjestelmä kaatuu kriittisellä hetkellä, tärkeä toimitus on kateissa tai tapahtuu onnettomuus. Kaikki odottavat johtajalta välitöntä reaktiota ja ratkaisua.</a:t>
            </a:r>
          </a:p>
          <a:p>
            <a:r>
              <a:rPr lang="fi-FI" b="1" dirty="0"/>
              <a:t>Miksi työkalu toimii</a:t>
            </a:r>
            <a:r>
              <a:rPr lang="fi-FI" dirty="0"/>
              <a:t>: Kaaoksen keskellä hätäily johtaa usein vääriin päätöksiin. </a:t>
            </a:r>
            <a:r>
              <a:rPr lang="fi-FI" b="1" dirty="0"/>
              <a:t>Hengitä:</a:t>
            </a:r>
            <a:r>
              <a:rPr lang="fi-FI" dirty="0"/>
              <a:t> Ota muutama syvä, rauhallinen hengenveto. Tämä on fysiologinen kikka: se laskee pulssia ja viestii aivoille, että hätää ei ole.</a:t>
            </a:r>
          </a:p>
          <a:p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Säilytät auktoriteettisi ja rauhallisuutesi kriisissä.</a:t>
            </a:r>
          </a:p>
          <a:p>
            <a:endParaRPr lang="fi-FI" dirty="0"/>
          </a:p>
          <a:p>
            <a:r>
              <a:rPr lang="fi-FI" b="1" dirty="0"/>
              <a:t>3. Haastavat kohtaamiset ja palautteenannot</a:t>
            </a:r>
            <a:endParaRPr lang="fi-FI" dirty="0"/>
          </a:p>
          <a:p>
            <a:r>
              <a:rPr lang="fi-FI" b="1" dirty="0"/>
              <a:t>Tilanne:</a:t>
            </a:r>
            <a:r>
              <a:rPr lang="fi-FI" dirty="0"/>
              <a:t> Olet menossa vaikeaan kehityskeskusteluun, josta tiedät tulevan raskas, tai joudut antamaan korjaavaa palautetta työntekijälle.</a:t>
            </a:r>
          </a:p>
          <a:p>
            <a:r>
              <a:rPr lang="fi-FI" b="1" dirty="0"/>
              <a:t>Miksi työkalu toimii:</a:t>
            </a:r>
            <a:r>
              <a:rPr lang="fi-FI" dirty="0"/>
              <a:t> </a:t>
            </a:r>
            <a:r>
              <a:rPr lang="fi-FI" b="1" dirty="0"/>
              <a:t>Auttaa sinua maadoittamaan itsesi </a:t>
            </a:r>
            <a:r>
              <a:rPr lang="fi-FI" dirty="0"/>
              <a:t>ennen tilannetta, jotta pystyt kuuntelemaan toista osapuolta aidosti ilman ennakko-oletuksia tai omaa puolustuskannalle asettumista.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Näet ongelmien juurisyyt paremmin, kun tunnekuohu ei </a:t>
            </a:r>
            <a:r>
              <a:rPr lang="fi-FI" dirty="0" err="1"/>
              <a:t>sumennä</a:t>
            </a:r>
            <a:r>
              <a:rPr lang="fi-FI" dirty="0"/>
              <a:t> arviointikykyä</a:t>
            </a:r>
          </a:p>
          <a:p>
            <a:endParaRPr lang="fi-FI" dirty="0"/>
          </a:p>
          <a:p>
            <a:br>
              <a:rPr lang="fi-FI" b="1" dirty="0"/>
            </a:br>
            <a:r>
              <a:rPr lang="fi-FI" b="1" dirty="0"/>
              <a:t>Näe (Havainnoi):</a:t>
            </a:r>
            <a:r>
              <a:rPr lang="fi-FI" dirty="0"/>
              <a:t> Nyt kun pahin tunnekuohu on laantunut, pystyt näkemään tilanteen objektiivisemmin, ikään kuin "helikopteriperspektiivistä". Kysy itseltäsi: </a:t>
            </a:r>
            <a:r>
              <a:rPr lang="fi-FI" i="1" dirty="0"/>
              <a:t>Mikä tässä on oikeasti olennaista? Mikä on fiksuin seuraava siirto?</a:t>
            </a:r>
            <a:endParaRPr lang="fi-FI" dirty="0"/>
          </a:p>
          <a:p>
            <a:pPr marL="0" indent="0">
              <a:buFont typeface="Wingdings" panose="05000000000000000000" pitchFamily="2" charset="2"/>
              <a:buNone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22865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66428-65DC-F884-63FE-49E442A05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D80A501-3E01-607C-5993-A0D2E0A16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637AF3FD-A57F-00FE-362C-48A311B22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noProof="0" dirty="0"/>
              <a:t>Alkuperä: Toyota </a:t>
            </a:r>
            <a:r>
              <a:rPr lang="fi-FI" noProof="0" dirty="0" err="1"/>
              <a:t>Production</a:t>
            </a:r>
            <a:r>
              <a:rPr lang="fi-FI" noProof="0" dirty="0"/>
              <a:t> System (</a:t>
            </a:r>
            <a:r>
              <a:rPr lang="fi-FI" noProof="0" dirty="0" err="1"/>
              <a:t>Taiichi</a:t>
            </a:r>
            <a:r>
              <a:rPr lang="fi-FI" noProof="0" dirty="0"/>
              <a:t> Ohno, 1970-luku). Nykyisin käytössä kaikkialla </a:t>
            </a:r>
            <a:r>
              <a:rPr lang="fi-FI" noProof="0" dirty="0" err="1"/>
              <a:t>Six</a:t>
            </a:r>
            <a:r>
              <a:rPr lang="fi-FI" noProof="0" dirty="0"/>
              <a:t> Sigma- ja </a:t>
            </a:r>
            <a:r>
              <a:rPr lang="fi-FI" noProof="0" dirty="0" err="1"/>
              <a:t>lean</a:t>
            </a:r>
            <a:r>
              <a:rPr lang="fi-FI" noProof="0" dirty="0"/>
              <a:t>-johtamisessa.
</a:t>
            </a:r>
            <a:r>
              <a:rPr lang="fi-FI" b="1" noProof="0" dirty="0"/>
              <a:t>5 Miksi? -menetelmä edistää kulttuuria, jossa syyllisten etsimisen sijaan keskitytään systeemisiin tekijöihin ja kehittämiseen</a:t>
            </a:r>
            <a:r>
              <a:rPr lang="fi-FI" noProof="0" dirty="0"/>
              <a:t>
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noProof="0" dirty="0"/>
              <a:t>- Kysymällä peräkkäin viisi kertaa miksi tietty ongelma tapahtui, johtaja tai yrittäjä pääsee pintatason ilmiöiden taakse ja tunnistaa todellisen syyn, joka mahdollistaa pysyvämmän ratkaisun.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noProof="0" dirty="0"/>
              <a:t>- sekä yksilö- että tiimityöskentelyyn ja myös kiireisiin hetkiin </a:t>
            </a:r>
          </a:p>
          <a:p>
            <a:pPr marL="171450" indent="-171450">
              <a:buFontTx/>
              <a:buChar char="-"/>
            </a:pPr>
            <a:endParaRPr lang="fi-FI" b="1" noProof="0" dirty="0"/>
          </a:p>
          <a:p>
            <a:pPr marL="171450" indent="-171450">
              <a:buFontTx/>
              <a:buChar char="-"/>
            </a:pPr>
            <a:r>
              <a:rPr lang="fi-FI" b="1" noProof="0" dirty="0"/>
              <a:t>erityisesti tilanteissa, joissa samankaltainen ongelma toistuu</a:t>
            </a:r>
            <a:r>
              <a:rPr lang="fi-FI" noProof="0" dirty="0"/>
              <a:t>, tai kun yrityksen prosesseissa näyttää olevan rakenteellinen heikkous. </a:t>
            </a:r>
          </a:p>
          <a:p>
            <a:pPr marL="171450" indent="-171450">
              <a:buFontTx/>
              <a:buChar char="-"/>
            </a:pPr>
            <a:endParaRPr lang="fi-FI" noProof="0" dirty="0"/>
          </a:p>
          <a:p>
            <a:pPr marL="171450" indent="-171450">
              <a:buFontTx/>
              <a:buChar char="-"/>
            </a:pPr>
            <a:r>
              <a:rPr lang="fi-FI" noProof="0" dirty="0"/>
              <a:t>vähentää henkilöstön puolustautuvaa käyttäytymistä ja parantaa avoimuutta</a:t>
            </a:r>
          </a:p>
          <a:p>
            <a:pPr marL="171450" indent="-171450">
              <a:buFontTx/>
              <a:buChar char="-"/>
            </a:pPr>
            <a:endParaRPr lang="fi-FI" noProof="0" dirty="0"/>
          </a:p>
          <a:p>
            <a:pPr marL="171450" indent="-171450">
              <a:buFontTx/>
              <a:buChar char="-"/>
            </a:pPr>
            <a:r>
              <a:rPr lang="fi-FI" noProof="0" dirty="0"/>
              <a:t>hyvä tapa sitouttaa työntekijöitä, koska he näkevät konkreettisesti, mihin heidän työnsä kytkeytyy ja miten heidän havaintonsa vaikuttavat yrityksen kehittämiseen</a:t>
            </a:r>
          </a:p>
          <a:p>
            <a:pPr marL="171450" indent="-171450">
              <a:buFontTx/>
              <a:buChar char="-"/>
            </a:pPr>
            <a:endParaRPr lang="fi-FI" b="1" noProof="0" dirty="0"/>
          </a:p>
          <a:p>
            <a:pPr marL="171450" indent="-171450">
              <a:buFontTx/>
              <a:buChar char="-"/>
            </a:pPr>
            <a:r>
              <a:rPr lang="fi-FI" b="1" noProof="0" dirty="0"/>
              <a:t>Yrittäjä voi käyttää menetelmää myös henkilökohtaisen kehittymisen työkaluna esimerkiksi pohdittaessa omaa ajankäyttöä, päätöksentekotyylin vaikutuksia tai stressin lähteitä.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i-FI" noProof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noProof="0" dirty="0"/>
              <a:t>Kun juurisyy tunnistetaan, ratkaisujen suunnittelu muuttuu huomattavasti helpommaksi ja tehokkaammaksi. </a:t>
            </a:r>
          </a:p>
          <a:p>
            <a:pPr marL="171450" indent="-171450">
              <a:buFontTx/>
              <a:buChar char="-"/>
            </a:pPr>
            <a:endParaRPr lang="fi-FI" noProof="0" dirty="0"/>
          </a:p>
          <a:p>
            <a:r>
              <a:rPr lang="fi-FI" noProof="0" dirty="0"/>
              <a:t>
Milloin EI käyttää:
❌ Monimutkainen strateginen kysymys (siellä on useita rinnakkaisia syitä → kalanruoto parempi)
❌ Kriisitilanne – ei aikaa 5 Miksi -analyysiin
</a:t>
            </a:r>
            <a:r>
              <a:rPr lang="fi-FI" noProof="0" dirty="0">
                <a:sym typeface="Wingdings" panose="05000000000000000000" pitchFamily="2" charset="2"/>
              </a:rPr>
              <a:t> KYSY: Mieti</a:t>
            </a:r>
            <a:r>
              <a:rPr lang="fi-FI" noProof="0" dirty="0"/>
              <a:t> yksi toistuva ongelma omassa yrityksessään ja kokeilemaan 5 Miksi mielessään. Ei tarvitse jakaa ääneen.
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2025183-9464-B663-C92F-F49D6B068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14795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383AF-959C-52FD-752E-51DAE4966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8505BAF-D849-9AB4-6C3B-1A319AA990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BF6ED4C-52E7-DC41-97A3-D8B5827A49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noProof="0" dirty="0"/>
              <a:t>Alkuperä: Toyota </a:t>
            </a:r>
            <a:r>
              <a:rPr lang="fi-FI" noProof="0" dirty="0" err="1"/>
              <a:t>Production</a:t>
            </a:r>
            <a:r>
              <a:rPr lang="fi-FI" noProof="0" dirty="0"/>
              <a:t> System (</a:t>
            </a:r>
            <a:r>
              <a:rPr lang="fi-FI" noProof="0" dirty="0" err="1"/>
              <a:t>Taiichi</a:t>
            </a:r>
            <a:r>
              <a:rPr lang="fi-FI" noProof="0" dirty="0"/>
              <a:t> Ohno, 1970-luku). Nykyisin käytössä kaikkialla </a:t>
            </a:r>
            <a:r>
              <a:rPr lang="fi-FI" noProof="0" dirty="0" err="1"/>
              <a:t>Six</a:t>
            </a:r>
            <a:r>
              <a:rPr lang="fi-FI" noProof="0" dirty="0"/>
              <a:t> Sigma- ja </a:t>
            </a:r>
            <a:r>
              <a:rPr lang="fi-FI" noProof="0" dirty="0" err="1"/>
              <a:t>lean</a:t>
            </a:r>
            <a:r>
              <a:rPr lang="fi-FI" noProof="0" dirty="0"/>
              <a:t>-johtamisessa.
</a:t>
            </a:r>
            <a:r>
              <a:rPr lang="fi-FI" b="1" noProof="0" dirty="0"/>
              <a:t>5 Miksi? -menetelmä edistää kulttuuria, jossa syyllisten etsimisen sijaan keskitytään systeemisiin tekijöihin ja kehittämiseen</a:t>
            </a:r>
            <a:r>
              <a:rPr lang="fi-FI" noProof="0" dirty="0"/>
              <a:t>
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noProof="0" dirty="0"/>
              <a:t>- Kysymällä peräkkäin viisi kertaa miksi tietty ongelma tapahtui, johtaja tai yrittäjä pääsee pintatason ilmiöiden taakse ja tunnistaa todellisen syyn, joka mahdollistaa pysyvämmän ratkaisun.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noProof="0" dirty="0"/>
              <a:t>- sekä yksilö- että tiimityöskentelyyn ja myös kiireisiin hetkiin </a:t>
            </a:r>
          </a:p>
          <a:p>
            <a:pPr marL="171450" indent="-171450">
              <a:buFontTx/>
              <a:buChar char="-"/>
            </a:pPr>
            <a:r>
              <a:rPr lang="fi-FI" noProof="0" dirty="0"/>
              <a:t>erityisesti tilanteissa, joissa samankaltainen ongelma toistuu, tai kun yrityksen prosesseissa näyttää olevan rakenteellinen heikkous. </a:t>
            </a:r>
          </a:p>
          <a:p>
            <a:pPr marL="171450" indent="-171450">
              <a:buFontTx/>
              <a:buChar char="-"/>
            </a:pPr>
            <a:r>
              <a:rPr lang="fi-FI" noProof="0" dirty="0"/>
              <a:t>vähentää henkilöstön puolustautuvaa käyttäytymistä ja parantaa avoimuutta</a:t>
            </a:r>
          </a:p>
          <a:p>
            <a:pPr marL="171450" indent="-171450">
              <a:buFontTx/>
              <a:buChar char="-"/>
            </a:pPr>
            <a:r>
              <a:rPr lang="fi-FI" noProof="0" dirty="0"/>
              <a:t>hyvä tapa sitouttaa työntekijöitä, koska he näkevät konkreettisesti, mihin heidän työnsä kytkeytyy ja miten heidän havaintonsa vaikuttavat yrityksen kehittämiseen</a:t>
            </a:r>
          </a:p>
          <a:p>
            <a:pPr marL="171450" indent="-171450">
              <a:buFontTx/>
              <a:buChar char="-"/>
            </a:pPr>
            <a:r>
              <a:rPr lang="fi-FI" noProof="0" dirty="0"/>
              <a:t>Yrittäjä voi käyttää menetelmää myös henkilökohtaisen kehittymisen työkaluna esimerkiksi pohdittaessa omaa ajankäyttöä, päätöksentekotyylin vaikutuksia tai stressin lähteitä.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noProof="0" dirty="0"/>
              <a:t>Kun juurisyy tunnistetaan, ratkaisujen suunnittelu muuttuu huomattavasti helpommaksi ja tehokkaammaksi. </a:t>
            </a:r>
          </a:p>
          <a:p>
            <a:pPr marL="171450" indent="-171450">
              <a:buFontTx/>
              <a:buChar char="-"/>
            </a:pPr>
            <a:endParaRPr lang="fi-FI" noProof="0" dirty="0"/>
          </a:p>
          <a:p>
            <a:r>
              <a:rPr lang="fi-FI" noProof="0" dirty="0"/>
              <a:t>
Milloin EI käyttää:
❌ Monimutkainen strateginen kysymys (siellä on useita rinnakkaisia syitä → kalanruoto parempi)
❌ Kriisitilanne – ei aikaa 5 Miksi -analyysiin
</a:t>
            </a:r>
            <a:r>
              <a:rPr lang="fi-FI" noProof="0" dirty="0">
                <a:sym typeface="Wingdings" panose="05000000000000000000" pitchFamily="2" charset="2"/>
              </a:rPr>
              <a:t> KYSY: Mieti</a:t>
            </a:r>
            <a:r>
              <a:rPr lang="fi-FI" noProof="0" dirty="0"/>
              <a:t> yksi toistuva ongelma omassa yrityksessään ja kokeilemaan 5 Miksi mielessään. Ei tarvitse jakaa ääneen.
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0B77279-DE23-AA6C-9AAE-20DB67950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9712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noProof="0" dirty="0"/>
              <a:t>Alkuperä: </a:t>
            </a:r>
            <a:r>
              <a:rPr lang="fi-FI" noProof="0" dirty="0" err="1"/>
              <a:t>Kaoru</a:t>
            </a:r>
            <a:r>
              <a:rPr lang="fi-FI" noProof="0" dirty="0"/>
              <a:t> </a:t>
            </a:r>
            <a:r>
              <a:rPr lang="fi-FI" noProof="0" dirty="0" err="1"/>
              <a:t>Ishikawa</a:t>
            </a:r>
            <a:r>
              <a:rPr lang="fi-FI" noProof="0" dirty="0"/>
              <a:t> (1960-luku, Toyota / Japani). Myös nimillä "syy-seurauskaavio" tai "</a:t>
            </a:r>
            <a:r>
              <a:rPr lang="fi-FI" noProof="0" dirty="0" err="1"/>
              <a:t>fishbone</a:t>
            </a:r>
            <a:r>
              <a:rPr lang="fi-FI" noProof="0" dirty="0"/>
              <a:t> </a:t>
            </a:r>
            <a:r>
              <a:rPr lang="fi-FI" noProof="0" dirty="0" err="1"/>
              <a:t>diagram</a:t>
            </a:r>
            <a:r>
              <a:rPr lang="fi-FI" noProof="0" dirty="0"/>
              <a:t>".
Ero 5 Miksi -analyysiin:
• 5 Miksi: Yksi syy → poraudutaan syvemmälle YHTEEN ketjuun
• </a:t>
            </a:r>
            <a:r>
              <a:rPr lang="fi-FI" b="1" noProof="0" dirty="0"/>
              <a:t>Kalanruoto: USEITA rinnakkaisia syitä → kartoitetaan laajuus ensin</a:t>
            </a:r>
            <a:r>
              <a:rPr lang="fi-FI" noProof="0" dirty="0"/>
              <a:t>
Tyypilliset kategoriat (6M-malli):
• Ihmiset (</a:t>
            </a:r>
            <a:r>
              <a:rPr lang="fi-FI" noProof="0" dirty="0" err="1"/>
              <a:t>Men</a:t>
            </a:r>
            <a:r>
              <a:rPr lang="fi-FI" noProof="0" dirty="0"/>
              <a:t>)
• Menetelmät (</a:t>
            </a:r>
            <a:r>
              <a:rPr lang="fi-FI" noProof="0" dirty="0" err="1"/>
              <a:t>Methods</a:t>
            </a:r>
            <a:r>
              <a:rPr lang="fi-FI" noProof="0" dirty="0"/>
              <a:t>)
• Materiaalit (</a:t>
            </a:r>
            <a:r>
              <a:rPr lang="fi-FI" noProof="0" dirty="0" err="1"/>
              <a:t>Materials</a:t>
            </a:r>
            <a:r>
              <a:rPr lang="fi-FI" noProof="0" dirty="0"/>
              <a:t>)
• Koneet (Machines)
• Mittaus (</a:t>
            </a:r>
            <a:r>
              <a:rPr lang="fi-FI" noProof="0" dirty="0" err="1"/>
              <a:t>Measurement</a:t>
            </a:r>
            <a:r>
              <a:rPr lang="fi-FI" noProof="0" dirty="0"/>
              <a:t>)
• Ympäristö (</a:t>
            </a:r>
            <a:r>
              <a:rPr lang="fi-FI" noProof="0" dirty="0" err="1"/>
              <a:t>Milieu</a:t>
            </a:r>
            <a:r>
              <a:rPr lang="fi-FI" noProof="0" dirty="0"/>
              <a:t>)
Pk-yrityksissä kategoriat voidaan yksinkertaistaa:
• Ihmiset / Osaaminen
• Prosessit / Menetelmät
• Asiakkaat / Markkina
• Tuote / Palvelu
• Viestintä / Myynti
• Resurssit / Raha
Käytännön ohjeet osallistujille:
1. Kirjoita ongelma "kalan päähän" (oikealle)
2. Lisää kategoriat ruodoiksi
3</a:t>
            </a:r>
            <a:r>
              <a:rPr lang="fi-FI" b="1" noProof="0" dirty="0"/>
              <a:t>. </a:t>
            </a:r>
            <a:r>
              <a:rPr lang="fi-FI" b="1" noProof="0" dirty="0" err="1"/>
              <a:t>Brainstorm</a:t>
            </a:r>
            <a:r>
              <a:rPr lang="fi-FI" b="1" noProof="0" dirty="0"/>
              <a:t>: kirjaa KAIKKI mahdolliset syyt – älä arvota vielä</a:t>
            </a:r>
            <a:r>
              <a:rPr lang="fi-FI" noProof="0" dirty="0"/>
              <a:t>
4. Kun lista on valmis: äänestä tiimin kanssa 2-3 todennäköisintä
5. Nämä tutkitaan tarkemmin (esim. 5 Miksi tai datalla)
Milloin käyttää:
✅ Kun ongelma on monimutkainen ja syitä on todennäköisesti useita
✅ Tiimityöskentelyssä – sopii hyvin palaveriin
✅ Kun tarvitset kokonaiskuvan ennen kuin kaivaudut syvemmälle
Aika: n. 4 min.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38537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noProof="0" dirty="0"/>
              <a:t>yksi käytetyimmistä strategiatyökaluista maailmassa.</a:t>
            </a:r>
          </a:p>
          <a:p>
            <a:pPr marL="0" indent="0">
              <a:buFontTx/>
              <a:buNone/>
            </a:pPr>
            <a:r>
              <a:rPr lang="fi-FI" noProof="0" dirty="0"/>
              <a:t>
Oikea käyttö:
1. Tee SWOT päätöstä varten: "Pitäisikö tehdä X?"
2. Täytä nelikentät huolellisesti
3. Analysoi risteymiä:
   - S + O = Hyödynnä (vahvuus + mahdollisuus = strateginen nappula)
   - W + T = Vältä tai suojaudu (heikkous + uhka = suurin riski)
   - S + T = Minimoi uhka vahvuudella
   - W + O = Kehitä heikkous mahdollisuuden takia</a:t>
            </a:r>
          </a:p>
          <a:p>
            <a:pPr marL="0" indent="0">
              <a:buFontTx/>
              <a:buNone/>
            </a:pPr>
            <a:r>
              <a:rPr lang="fi-FI" noProof="0" dirty="0"/>
              <a:t>
Tärkeintä: "</a:t>
            </a:r>
            <a:r>
              <a:rPr lang="fi-FI" noProof="0" dirty="0" err="1"/>
              <a:t>SWOT:n</a:t>
            </a:r>
            <a:r>
              <a:rPr lang="fi-FI" noProof="0" dirty="0"/>
              <a:t> arvo ei ole listassa, vaan siitä tehdyissä johtopäätöksissä."
Milloin käyttää:
✅ Laajentamispäätökset, uudet tuotteet/palvelut, kumppanuudet
✅ Vuosisuunnittelu ja strategia
✅ Kun tarvitsee kokonaisnäkymän ennen isoa päätöstä
Milloin EI käyttää:
❌ Pieniin operatiivisiin ongelmiin – </a:t>
            </a:r>
            <a:r>
              <a:rPr lang="fi-FI" noProof="0" dirty="0" err="1"/>
              <a:t>overkill</a:t>
            </a:r>
            <a:r>
              <a:rPr lang="fi-FI" noProof="0" dirty="0"/>
              <a:t>
❌ Kriisitilanteisiin – liian hidas
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4680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dirty="0"/>
              <a:t>"</a:t>
            </a:r>
            <a:r>
              <a:rPr lang="en-US" i="1" dirty="0"/>
              <a:t>What is important is seldom urgent, and what is urgent is seldom important</a:t>
            </a:r>
            <a:r>
              <a:rPr lang="en-US" dirty="0"/>
              <a:t>." – Eisenhower</a:t>
            </a:r>
            <a:endParaRPr lang="fi-FI" b="1" dirty="0">
              <a:effectLst/>
            </a:endParaRPr>
          </a:p>
          <a:p>
            <a:pPr rtl="0"/>
            <a:endParaRPr lang="fi-FI" b="1" dirty="0">
              <a:effectLst/>
            </a:endParaRPr>
          </a:p>
          <a:p>
            <a:pPr rtl="0"/>
            <a:r>
              <a:rPr lang="fi-FI" sz="1200" b="1" noProof="0" dirty="0"/>
              <a:t>Pk-yrittäjä delegoi usein liian vähän. Pelätään että "kukaan muu ei osaa" tai "se on nopeampaa kun teen itse.</a:t>
            </a:r>
            <a:r>
              <a:rPr lang="fi-FI" sz="1200" noProof="0" dirty="0"/>
              <a:t>" Tähän voi kysyä: "Mitä tehtäviä voisitte siirtää jollekin muulle – tai automatisoida – jos teillä olisi siihen selkeä prosessi?“</a:t>
            </a:r>
          </a:p>
          <a:p>
            <a:pPr rtl="0"/>
            <a:endParaRPr lang="fi-FI" b="1" dirty="0">
              <a:effectLst/>
            </a:endParaRPr>
          </a:p>
          <a:p>
            <a:pPr rtl="0"/>
            <a:r>
              <a:rPr lang="fi-FI" sz="1200" i="1" dirty="0">
                <a:effectLst/>
              </a:rPr>
              <a:t>Eisenhowerin matriisi – yksinkertaisin ja tehokkain työkalu oman ajankäytön ja priorisoinnin johtamiseen. Se pakottaa meidät erottamaan kaksi asiaa, jotka usein sekoitamme: sen mikä on KIIRELLISTÄ ja sen mikä on TÄRKEÄÄ.”</a:t>
            </a:r>
          </a:p>
          <a:p>
            <a:pPr rtl="0"/>
            <a:endParaRPr lang="fi-FI" sz="1200" dirty="0">
              <a:effectLst/>
            </a:endParaRPr>
          </a:p>
          <a:p>
            <a:pPr rtl="0"/>
            <a:r>
              <a:rPr lang="fi-FI" sz="1200" b="1" dirty="0">
                <a:effectLst/>
              </a:rPr>
              <a:t>Vasen yläkulma (TEE HETI):</a:t>
            </a:r>
            <a:r>
              <a:rPr lang="fi-FI" sz="1200" i="1" dirty="0">
                <a:effectLst/>
              </a:rPr>
              <a:t> Nämä ovat asioita, jotka ovat sekä tärkeitä että kiireellisiä. Täällä ovat tulipalot, kriisit ja deadlinet. Jos vietät kaiken aikasi täällä, olet jatkuvassa stressitilassa ja vain reagoit asioihin.”</a:t>
            </a:r>
            <a:br>
              <a:rPr lang="fi-FI" sz="1200" i="1" dirty="0">
                <a:effectLst/>
              </a:rPr>
            </a:br>
            <a:endParaRPr lang="fi-FI" sz="1200" dirty="0">
              <a:effectLst/>
            </a:endParaRPr>
          </a:p>
          <a:p>
            <a:pPr rtl="0"/>
            <a:r>
              <a:rPr lang="fi-FI" sz="1200" b="1" dirty="0">
                <a:effectLst/>
              </a:rPr>
              <a:t>Vasen alakulma (DELEGOI):</a:t>
            </a:r>
            <a:r>
              <a:rPr lang="fi-FI" sz="1200" dirty="0">
                <a:effectLst/>
              </a:rPr>
              <a:t> </a:t>
            </a:r>
            <a:r>
              <a:rPr lang="fi-FI" sz="1200" i="1" dirty="0">
                <a:effectLst/>
              </a:rPr>
              <a:t>"Tämä on vaarallisin laatikko: Kiireellinen, mutta ei tärkeä. Täällä asuvat keskeytykset, turhat sähköpostit ja 'muiden ihmisten kiireet'. Me luulemme tekevämme töitä, mutta todellisuudessa emme edistä omia tavoitteitamme. Nämä asiat tulisi delegoida tai minimoida."</a:t>
            </a:r>
            <a:endParaRPr lang="fi-FI" sz="1200" dirty="0">
              <a:effectLst/>
            </a:endParaRPr>
          </a:p>
          <a:p>
            <a:pPr rtl="0"/>
            <a:r>
              <a:rPr lang="fi-FI" sz="1200" b="1" dirty="0">
                <a:effectLst/>
              </a:rPr>
              <a:t>Oikea yläkulma (SUUNNITTELE - TÄRKEIN KOHTA!):</a:t>
            </a:r>
            <a:r>
              <a:rPr lang="fi-FI" sz="1200" dirty="0">
                <a:effectLst/>
              </a:rPr>
              <a:t> </a:t>
            </a:r>
            <a:r>
              <a:rPr lang="fi-FI" sz="1200" i="1" dirty="0">
                <a:effectLst/>
              </a:rPr>
              <a:t>"Tämä on johtajan tärkein laatikko. Täällä asiat ovat tärkeitä, mutta eivät (vielä) kiireellisiä. Täällä tapahtuu strateginen suunnittelu, ennaltaehkäisy, verkostoituminen ja itsensä kehittäminen. </a:t>
            </a:r>
            <a:r>
              <a:rPr lang="fi-FI" sz="1200" b="1" i="1" dirty="0">
                <a:effectLst/>
              </a:rPr>
              <a:t>Menestyvä johtaja pyrkii viettämään mahdollisimman paljon aikaa tässä laatikossa</a:t>
            </a:r>
            <a:r>
              <a:rPr lang="fi-FI" sz="1200" i="1" dirty="0">
                <a:effectLst/>
              </a:rPr>
              <a:t>, jotta asiat eivät koskaan muuttuisi kriiseiksi vasempaan yläkulmaan."</a:t>
            </a:r>
            <a:endParaRPr lang="fi-FI" sz="1200" dirty="0">
              <a:effectLst/>
            </a:endParaRPr>
          </a:p>
          <a:p>
            <a:pPr rtl="0"/>
            <a:r>
              <a:rPr lang="fi-FI" sz="1200" b="1" dirty="0">
                <a:effectLst/>
              </a:rPr>
              <a:t>Oikea alakulma (POISTA):</a:t>
            </a:r>
            <a:r>
              <a:rPr lang="fi-FI" sz="1200" dirty="0">
                <a:effectLst/>
              </a:rPr>
              <a:t> </a:t>
            </a:r>
            <a:r>
              <a:rPr lang="fi-FI" sz="1200" i="1" dirty="0">
                <a:effectLst/>
              </a:rPr>
              <a:t>"Lopuksi oikea alakulma. Ei tärkeää, ei kiireellistä. Tämä on puhdasta ajanhukkaa ja sijaistoimintoja. Ole rehellinen itsellesi ja poista nämä kalenteristasi."</a:t>
            </a:r>
            <a:endParaRPr lang="fi-FI" sz="1200" dirty="0">
              <a:effectLst/>
            </a:endParaRPr>
          </a:p>
          <a:p>
            <a:pPr rtl="0"/>
            <a:r>
              <a:rPr lang="fi-FI" sz="1200" b="1" dirty="0">
                <a:effectLst/>
              </a:rPr>
              <a:t>Lopetus/Yhteenveto:</a:t>
            </a:r>
            <a:r>
              <a:rPr lang="fi-FI" sz="1200" dirty="0">
                <a:effectLst/>
              </a:rPr>
              <a:t> </a:t>
            </a:r>
            <a:r>
              <a:rPr lang="fi-FI" sz="1200" i="1" dirty="0">
                <a:effectLst/>
              </a:rPr>
              <a:t>"Kysymys kuuluu: Kuinka paljon aikaa käytit tällä viikolla 'Suunnittele'-laatikossa, ja kuinka paljon vain reagoit muiden kiireisiin?"</a:t>
            </a:r>
            <a:endParaRPr lang="fi-FI" sz="1200" dirty="0">
              <a:effectLst/>
            </a:endParaRP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33977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/>
              <a:t>Muuttaa epämääräiset toiveet konkreettiseksi toiminnaksi</a:t>
            </a:r>
            <a:endParaRPr lang="fi-FI" dirty="0"/>
          </a:p>
          <a:p>
            <a:r>
              <a:rPr lang="fi-FI" dirty="0"/>
              <a:t>Pelkkä "haluamme kasvaa" ei johda mihinkään. SMART pakottaa määrittelemään täsmällisesti, </a:t>
            </a:r>
            <a:r>
              <a:rPr lang="fi-FI" i="1" dirty="0"/>
              <a:t>mitä</a:t>
            </a:r>
            <a:r>
              <a:rPr lang="fi-FI" dirty="0"/>
              <a:t> tehdään ja </a:t>
            </a:r>
            <a:r>
              <a:rPr lang="fi-FI" i="1" dirty="0"/>
              <a:t>miten</a:t>
            </a:r>
            <a:r>
              <a:rPr lang="fi-FI" dirty="0"/>
              <a:t>, poistaen tulkinnanvaraisuuden ja jahkailun.</a:t>
            </a:r>
          </a:p>
          <a:p>
            <a:endParaRPr lang="fi-FI" b="1" dirty="0"/>
          </a:p>
          <a:p>
            <a:r>
              <a:rPr lang="fi-FI" b="1" dirty="0"/>
              <a:t>Tekee onnistumisesta näkyvää ja mitattavaa</a:t>
            </a:r>
            <a:endParaRPr lang="fi-FI" dirty="0"/>
          </a:p>
          <a:p>
            <a:r>
              <a:rPr lang="fi-FI" dirty="0"/>
              <a:t>Ilman mittareita ja takarajaa tavoitteen saavuttaminen on vain mielipide. SMART-malli varmistaa, että onnistuminen perustuu faktoihin, ei "musta tuntuu" -fiilikseen.</a:t>
            </a:r>
          </a:p>
          <a:p>
            <a:endParaRPr lang="fi-FI" b="1" dirty="0"/>
          </a:p>
          <a:p>
            <a:r>
              <a:rPr lang="fi-FI" b="1" dirty="0"/>
              <a:t>Pakottaa realismiin ja resurssien viisaaseen käyttöön</a:t>
            </a:r>
            <a:endParaRPr lang="fi-FI" dirty="0"/>
          </a:p>
          <a:p>
            <a:r>
              <a:rPr lang="fi-FI" dirty="0"/>
              <a:t>Erityisesti pk-yrityksessä resurssit ovat rajalliset. Malli estää asettamasta mahdottomia tavoitteita ja varmistaa, että aika käytetään asioihin, jotka ovat aidosti merkityksellisiä liiketoiminnalle.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66711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noProof="0" dirty="0"/>
          </a:p>
          <a:p>
            <a:r>
              <a:rPr lang="fi-FI" noProof="0" dirty="0"/>
              <a:t>Tämä on hyvä itsearviointityökalu omien kehittämisalueiden tunnistamiseen</a:t>
            </a:r>
          </a:p>
          <a:p>
            <a:endParaRPr lang="fi-FI" noProof="0" dirty="0"/>
          </a:p>
          <a:p>
            <a:r>
              <a:rPr lang="fi-FI" sz="1200" dirty="0"/>
              <a:t>Tässä esimerkkikuvassa on nähtävissä tyypillinen "kiireisen, asiantuntijajohtajan" profiili:</a:t>
            </a:r>
          </a:p>
          <a:p>
            <a:r>
              <a:rPr lang="fi-FI" sz="1200" b="1" dirty="0"/>
              <a:t>Vahvuudet (Vihreä):</a:t>
            </a:r>
            <a:r>
              <a:rPr lang="fi-FI" sz="1200" dirty="0"/>
              <a:t> Substanssiosaaminen (strategia, viestintä) on erittäin </a:t>
            </a:r>
            <a:r>
              <a:rPr lang="fi-FI" sz="1200" dirty="0">
                <a:sym typeface="Wingdings" panose="05000000000000000000" pitchFamily="2" charset="2"/>
              </a:rPr>
              <a:t> tämä johtaja ns. osaa asiansa, </a:t>
            </a:r>
            <a:r>
              <a:rPr lang="fi-FI" sz="1200" dirty="0"/>
              <a:t>puhua ja visioida.</a:t>
            </a:r>
          </a:p>
          <a:p>
            <a:r>
              <a:rPr lang="fi-FI" sz="1200" b="1" dirty="0"/>
              <a:t>Perusosaaminen (Harmaa):</a:t>
            </a:r>
            <a:r>
              <a:rPr lang="fi-FI" sz="1200" dirty="0"/>
              <a:t> Talous (6/10) ja Päätöksenteko (5/10). Asiat hoituvat, mutta eivät ole erityinen vahvuus.</a:t>
            </a:r>
          </a:p>
          <a:p>
            <a:r>
              <a:rPr lang="fi-FI" sz="1200" b="1" dirty="0"/>
              <a:t>Kriittiset kehityskohdat (Punainen):</a:t>
            </a:r>
            <a:r>
              <a:rPr lang="fi-FI" sz="1200" dirty="0"/>
              <a:t> Itsensä johtaminen (ajanhallinta, hyvinvointi) on retuperällä.  </a:t>
            </a:r>
            <a:br>
              <a:rPr lang="fi-FI" sz="1200" dirty="0"/>
            </a:br>
            <a:br>
              <a:rPr lang="fi-FI" sz="1200" dirty="0"/>
            </a:br>
            <a:r>
              <a:rPr lang="fi-FI" sz="1200" dirty="0">
                <a:sym typeface="Wingdings" panose="05000000000000000000" pitchFamily="2" charset="2"/>
              </a:rPr>
              <a:t> </a:t>
            </a:r>
            <a:r>
              <a:rPr lang="fi-FI" sz="1200" b="1" dirty="0"/>
              <a:t>Tämä on hälytysmerkki.</a:t>
            </a:r>
            <a:r>
              <a:rPr lang="fi-FI" sz="1200" dirty="0"/>
              <a:t> Vaikka substanssiosaaminen on kunnossa, "kone" (johtaja itse) on vaarassa hyytyä, koska aika ja jaksaminen ovat lopussa.</a:t>
            </a:r>
          </a:p>
          <a:p>
            <a:endParaRPr lang="fi-FI" sz="1200" noProof="0" dirty="0"/>
          </a:p>
          <a:p>
            <a:r>
              <a:rPr lang="fi-FI" sz="1200" b="1" dirty="0"/>
              <a:t>Käyttövinkki esitykseen:</a:t>
            </a:r>
            <a:r>
              <a:rPr lang="fi-FI" sz="1200" dirty="0"/>
              <a:t> </a:t>
            </a:r>
            <a:br>
              <a:rPr lang="fi-FI" sz="1200" dirty="0"/>
            </a:br>
            <a:r>
              <a:rPr lang="fi-FI" sz="1200" dirty="0"/>
              <a:t>Ota kynä ja paperia. </a:t>
            </a:r>
            <a:r>
              <a:rPr lang="fi-FI" sz="1200" noProof="0" dirty="0"/>
              <a:t>Piirrä tai kirjoita nämä kuusi osa-aluetta/numerot 1-6 ja antakaa jokaiselle pisteet 1–10. Älä mieti liikaa! – ensireaktio on usein aidoin</a:t>
            </a:r>
            <a:br>
              <a:rPr lang="fi-FI" sz="1200" noProof="0" dirty="0"/>
            </a:br>
            <a:r>
              <a:rPr lang="fi-FI" sz="1200" noProof="0" dirty="0"/>
              <a:t>Kysy: </a:t>
            </a:r>
            <a:r>
              <a:rPr lang="fi-FI" sz="1200" noProof="0" dirty="0">
                <a:sym typeface="Wingdings" panose="05000000000000000000" pitchFamily="2" charset="2"/>
              </a:rPr>
              <a:t></a:t>
            </a:r>
            <a:r>
              <a:rPr lang="fi-FI" sz="1200" noProof="0" dirty="0"/>
              <a:t> Kenellä </a:t>
            </a:r>
            <a:r>
              <a:rPr lang="fi-FI" sz="1200" i="1" dirty="0"/>
              <a:t>on punaisia palkkeja oikeassa sarakkeessa (Ajanhallinta/Hyvinvointi)?"</a:t>
            </a:r>
            <a:endParaRPr lang="fi-FI" sz="1200" noProof="0" dirty="0"/>
          </a:p>
          <a:p>
            <a:endParaRPr lang="fi-FI" sz="1200" noProof="0" dirty="0"/>
          </a:p>
          <a:p>
            <a:r>
              <a:rPr lang="fi-FI" sz="1200" noProof="0" dirty="0"/>
              <a:t>"Kehityspyörä ei tarkoita että pitää olla 10/10 kaikessa. </a:t>
            </a:r>
            <a:r>
              <a:rPr lang="fi-FI" sz="1200" noProof="0" dirty="0">
                <a:sym typeface="Wingdings" panose="05000000000000000000" pitchFamily="2" charset="2"/>
              </a:rPr>
              <a:t> </a:t>
            </a:r>
            <a:r>
              <a:rPr lang="fi-FI" sz="1200" b="1" dirty="0"/>
              <a:t>Tavoite on tasapaino </a:t>
            </a:r>
            <a:r>
              <a:rPr lang="fi-FI" sz="1200" dirty="0"/>
              <a:t>– jos yhdessä kohdassa on 2/10, se on kuin ajaisit autolla jossa yksi rengas on tyhjä. Kaikki muu kärsii.</a:t>
            </a:r>
            <a:endParaRPr lang="fi-FI" sz="1200" noProof="0" dirty="0"/>
          </a:p>
          <a:p>
            <a:endParaRPr lang="fi-FI" sz="1200" noProof="0" dirty="0"/>
          </a:p>
          <a:p>
            <a:r>
              <a:rPr lang="fi-FI" sz="1200" noProof="0" dirty="0"/>
              <a:t>Osa-alueiden selitykset: ks. dia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79478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Miksi johtajat eivät pysähdy pohtimaan?
1. "Ei ole aikaa" → 5 minuuttia viikossa = 0.2% viikkoajasta
</a:t>
            </a:r>
            <a:r>
              <a:rPr lang="fi-FI" sz="1200" noProof="0" dirty="0"/>
              <a:t>2. "Tuntuu turhalta" → koska hyöty ei näy välittömästi
3. "En tiedä mistä aloittaa" → siksi on nämä 3 kysymystä
Kolme kysymystä – selitykset:
</a:t>
            </a:r>
            <a:r>
              <a:rPr lang="fi-FI" sz="1200" b="1" noProof="0" dirty="0"/>
              <a:t>1. "Mikä meni hyvin?" </a:t>
            </a:r>
            <a:r>
              <a:rPr lang="fi-FI" sz="1200" noProof="0" dirty="0"/>
              <a:t>→ Ei tarkoita kehuskelua. Tarkoittaa onnistumisten dokumentointia jotta voit toistaa ne. Yleensä muistamme virheet </a:t>
            </a:r>
            <a:r>
              <a:rPr lang="fi-FI" sz="1200" noProof="0" dirty="0" err="1"/>
              <a:t>virheet</a:t>
            </a:r>
            <a:r>
              <a:rPr lang="fi-FI" sz="1200" noProof="0" dirty="0"/>
              <a:t> helpommin kuin onnistumiset.
</a:t>
            </a:r>
            <a:r>
              <a:rPr lang="fi-FI" sz="1200" b="1" noProof="0" dirty="0"/>
              <a:t>2. "Mitä olisin voinut tehdä paremmin?" </a:t>
            </a:r>
            <a:r>
              <a:rPr lang="fi-FI" sz="1200" noProof="0" dirty="0"/>
              <a:t>→ EI tarkoita itseruoskimista. Tarkoittaa yhtä konkreettista asiaa. "Olisin voinut kuunnella asiakasta pidempään ennen kuin aloin ehdottaa ratkaisua."
</a:t>
            </a:r>
            <a:r>
              <a:rPr lang="fi-FI" sz="1200" b="1" noProof="0" dirty="0"/>
              <a:t>3. "Yksi muutos ensi viikolla?" </a:t>
            </a:r>
            <a:r>
              <a:rPr lang="fi-FI" sz="1200" noProof="0" dirty="0"/>
              <a:t>→ Konkreettinen, pieni. "Laitan puhelimen äänettömälle ensimmäisen kahden työtunnin ajaksi."
Käytännön toteutus:
• Paperipäiväkirja tai digitaalinen (</a:t>
            </a:r>
            <a:r>
              <a:rPr lang="fi-FI" sz="1200" noProof="0" dirty="0" err="1"/>
              <a:t>Notion</a:t>
            </a:r>
            <a:r>
              <a:rPr lang="fi-FI" sz="1200" noProof="0" dirty="0"/>
              <a:t>, OneNote, </a:t>
            </a:r>
            <a:r>
              <a:rPr lang="fi-FI" sz="1200" noProof="0" dirty="0" err="1"/>
              <a:t>Evernote</a:t>
            </a:r>
            <a:r>
              <a:rPr lang="fi-FI" sz="1200" noProof="0" dirty="0"/>
              <a:t>)
• Perjantai klo 15–16 on hyvä ajankohta: viikko muistissa, viikonloppu edessä
• Alkuun riittää 5 minuuttia – myöhemmin voi laajentaa
Pitkän aikavälin hyöty:
"Vuoden päästä sinulla on päiväkirja, jossa näet selvästi miten olet kehittynyt. Se on paras CV jota et koskaan näytä eteenpäin – mutta joka muistuttaa sinua omasta kasvustasi."
</a:t>
            </a:r>
            <a:r>
              <a:rPr lang="fi-FI" noProof="0" dirty="0"/>
              <a:t>
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23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79098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/>
              <a:t>Ongelmanratkaisu:</a:t>
            </a:r>
            <a:r>
              <a:rPr lang="fi-FI" dirty="0"/>
              <a:t> Kuinka puretaan sotkut auki.</a:t>
            </a:r>
          </a:p>
          <a:p>
            <a:r>
              <a:rPr lang="fi-FI" b="1" dirty="0"/>
              <a:t>Suunta &amp; Tavoitteet:</a:t>
            </a:r>
            <a:r>
              <a:rPr lang="fi-FI" dirty="0"/>
              <a:t> Kuinka suunnitellaan tulevaa.</a:t>
            </a:r>
          </a:p>
          <a:p>
            <a:r>
              <a:rPr lang="fi-FI" b="1" dirty="0"/>
              <a:t>Itsensä johtaminen:</a:t>
            </a:r>
            <a:r>
              <a:rPr lang="fi-FI" dirty="0"/>
              <a:t> Kuinka johtaja jaksaa ja hallitsee arkeaan.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24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32194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77704-2A8A-9B09-0FC9-D2289449E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144D501-4BC5-8F49-52A1-D459336ACE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826527E-6760-DF33-696C-8849D84CB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D9B4497-81F6-D400-9693-5D36CB76D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20B3-CC5E-4486-9AAE-D2A5040C5529}" type="slidenum">
              <a:rPr lang="fi-FI" smtClean="0"/>
              <a:t>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384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Yle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Bannerikuvassa on karpaloita ja teksti: Yrittäjyystaitojen buustaus, Etelä-Pohjanmaa.">
            <a:extLst>
              <a:ext uri="{FF2B5EF4-FFF2-40B4-BE49-F238E27FC236}">
                <a16:creationId xmlns:a16="http://schemas.microsoft.com/office/drawing/2014/main" id="{CBAD9E44-1072-D903-15C1-34D03BE6F3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36" r="5436"/>
          <a:stretch/>
        </p:blipFill>
        <p:spPr>
          <a:xfrm>
            <a:off x="144676" y="130574"/>
            <a:ext cx="11907265" cy="1656035"/>
          </a:xfrm>
          <a:prstGeom prst="rect">
            <a:avLst/>
          </a:prstGeom>
          <a:effectLst>
            <a:softEdge rad="0"/>
          </a:effectLst>
        </p:spPr>
      </p:pic>
      <p:sp>
        <p:nvSpPr>
          <p:cNvPr id="11" name="Suorakulmio 10">
            <a:extLst>
              <a:ext uri="{FF2B5EF4-FFF2-40B4-BE49-F238E27FC236}">
                <a16:creationId xmlns:a16="http://schemas.microsoft.com/office/drawing/2014/main" id="{051033D0-BC0B-8469-E457-9D0F8318D677}"/>
              </a:ext>
            </a:extLst>
          </p:cNvPr>
          <p:cNvSpPr/>
          <p:nvPr/>
        </p:nvSpPr>
        <p:spPr>
          <a:xfrm>
            <a:off x="795337" y="2174099"/>
            <a:ext cx="7148513" cy="3759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5C44779-FEFF-78A2-364A-1616E44BD6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6813" y="2562225"/>
            <a:ext cx="6376848" cy="1890510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40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982A89F-CBC0-DB3A-04DD-FE64C8065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6339" y="4612685"/>
            <a:ext cx="6402286" cy="1026115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5" name="Kuva 4" descr="Logo: Euroopan Unionin osarahoittama">
            <a:extLst>
              <a:ext uri="{FF2B5EF4-FFF2-40B4-BE49-F238E27FC236}">
                <a16:creationId xmlns:a16="http://schemas.microsoft.com/office/drawing/2014/main" id="{EF40E05C-3967-9F91-4A1E-9F7678692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06" y="6284371"/>
            <a:ext cx="1745673" cy="414598"/>
          </a:xfrm>
          <a:prstGeom prst="rect">
            <a:avLst/>
          </a:prstGeom>
        </p:spPr>
      </p:pic>
      <p:pic>
        <p:nvPicPr>
          <p:cNvPr id="19" name="Kuva 18" descr="Logo: Suomen Yrittäjäopisto">
            <a:extLst>
              <a:ext uri="{FF2B5EF4-FFF2-40B4-BE49-F238E27FC236}">
                <a16:creationId xmlns:a16="http://schemas.microsoft.com/office/drawing/2014/main" id="{B620BD2D-61E3-12E9-1B36-66ACB2A7C7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0959" y="6284372"/>
            <a:ext cx="2527522" cy="4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51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Uudelle urapolu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 descr="Bannerikuvassa on pitkospuut ja teksti: Yrittäjyystaitojen buustaus, Etelä-Pohjanmaa.">
            <a:extLst>
              <a:ext uri="{FF2B5EF4-FFF2-40B4-BE49-F238E27FC236}">
                <a16:creationId xmlns:a16="http://schemas.microsoft.com/office/drawing/2014/main" id="{9D6C259A-0029-F4F7-9303-B5B3ACAD99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36" r="5436"/>
          <a:stretch/>
        </p:blipFill>
        <p:spPr>
          <a:xfrm>
            <a:off x="144676" y="130574"/>
            <a:ext cx="11907265" cy="1656035"/>
          </a:xfrm>
          <a:prstGeom prst="rect">
            <a:avLst/>
          </a:prstGeom>
          <a:effectLst>
            <a:softEdge rad="0"/>
          </a:effectLst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11E36A2E-A9CA-8295-D6D6-6EF16A128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6813" y="2562225"/>
            <a:ext cx="6376848" cy="1890510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40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Alaotsikko 2">
            <a:extLst>
              <a:ext uri="{FF2B5EF4-FFF2-40B4-BE49-F238E27FC236}">
                <a16:creationId xmlns:a16="http://schemas.microsoft.com/office/drawing/2014/main" id="{72F4C2FD-D34C-F160-E3A6-8417BDF86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6339" y="4612685"/>
            <a:ext cx="6402286" cy="1026115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4" name="Kuva 3" descr="Logo: Euroopan Unionin osarahoittama">
            <a:extLst>
              <a:ext uri="{FF2B5EF4-FFF2-40B4-BE49-F238E27FC236}">
                <a16:creationId xmlns:a16="http://schemas.microsoft.com/office/drawing/2014/main" id="{AA53A196-DD23-4AF2-793E-6F02053F90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506" y="6284371"/>
            <a:ext cx="1745673" cy="414598"/>
          </a:xfrm>
          <a:prstGeom prst="rect">
            <a:avLst/>
          </a:prstGeom>
        </p:spPr>
      </p:pic>
      <p:pic>
        <p:nvPicPr>
          <p:cNvPr id="2" name="Kuva 1" descr="Logo: Suomen Yrittäjäopisto">
            <a:extLst>
              <a:ext uri="{FF2B5EF4-FFF2-40B4-BE49-F238E27FC236}">
                <a16:creationId xmlns:a16="http://schemas.microsoft.com/office/drawing/2014/main" id="{FD25ED5C-5EFB-AC4A-2DCC-C6145FD4787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50959" y="6284372"/>
            <a:ext cx="2527522" cy="4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35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Yrittäjyyden mentorointiohjel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Kuva 21" descr="Bannerikuvassa on lehtiä ja teksti: Yrittäjyystaitojen buustaus, Etelä-Pohjanmaa.">
            <a:extLst>
              <a:ext uri="{FF2B5EF4-FFF2-40B4-BE49-F238E27FC236}">
                <a16:creationId xmlns:a16="http://schemas.microsoft.com/office/drawing/2014/main" id="{7781E567-3AB0-6155-9485-7901AD1063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36" r="5436"/>
          <a:stretch/>
        </p:blipFill>
        <p:spPr>
          <a:xfrm>
            <a:off x="144676" y="130574"/>
            <a:ext cx="11907265" cy="1656035"/>
          </a:xfrm>
          <a:prstGeom prst="rect">
            <a:avLst/>
          </a:prstGeom>
          <a:effectLst>
            <a:softEdge rad="0"/>
          </a:effectLst>
        </p:spPr>
      </p:pic>
      <p:sp>
        <p:nvSpPr>
          <p:cNvPr id="18" name="Otsikko 1">
            <a:extLst>
              <a:ext uri="{FF2B5EF4-FFF2-40B4-BE49-F238E27FC236}">
                <a16:creationId xmlns:a16="http://schemas.microsoft.com/office/drawing/2014/main" id="{C5AD8949-80C3-1743-4EF0-5B1F77557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6813" y="2562225"/>
            <a:ext cx="6376848" cy="1890510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40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9" name="Alaotsikko 2">
            <a:extLst>
              <a:ext uri="{FF2B5EF4-FFF2-40B4-BE49-F238E27FC236}">
                <a16:creationId xmlns:a16="http://schemas.microsoft.com/office/drawing/2014/main" id="{6E159587-0AB6-39B4-7D25-7827D152DC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6339" y="4612685"/>
            <a:ext cx="6402286" cy="1026115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3" name="Kuva 2" descr="Logo: Euroopan Unionin osarahoittama">
            <a:extLst>
              <a:ext uri="{FF2B5EF4-FFF2-40B4-BE49-F238E27FC236}">
                <a16:creationId xmlns:a16="http://schemas.microsoft.com/office/drawing/2014/main" id="{6A7A40A3-7636-5C0B-AB96-40032A84D7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506" y="6284371"/>
            <a:ext cx="1745673" cy="414598"/>
          </a:xfrm>
          <a:prstGeom prst="rect">
            <a:avLst/>
          </a:prstGeom>
        </p:spPr>
      </p:pic>
      <p:pic>
        <p:nvPicPr>
          <p:cNvPr id="2" name="Kuva 1" descr="Logo: Suomen Yrittäjäopisto">
            <a:extLst>
              <a:ext uri="{FF2B5EF4-FFF2-40B4-BE49-F238E27FC236}">
                <a16:creationId xmlns:a16="http://schemas.microsoft.com/office/drawing/2014/main" id="{8A9015D0-AC26-F48F-BE5E-8F91FC2AE1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50959" y="6284372"/>
            <a:ext cx="2527522" cy="4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34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pu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Kuva 21" descr="Bannerikuvassa on puita sinistä taivasta vasten ja teksti: Yrittäjyystaitojen buustaus, Etelä-Pohjanmaa.">
            <a:extLst>
              <a:ext uri="{FF2B5EF4-FFF2-40B4-BE49-F238E27FC236}">
                <a16:creationId xmlns:a16="http://schemas.microsoft.com/office/drawing/2014/main" id="{7781E567-3AB0-6155-9485-7901AD1063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36" r="5436"/>
          <a:stretch/>
        </p:blipFill>
        <p:spPr>
          <a:xfrm>
            <a:off x="144676" y="130574"/>
            <a:ext cx="11907265" cy="1656035"/>
          </a:xfrm>
          <a:prstGeom prst="rect">
            <a:avLst/>
          </a:prstGeom>
          <a:effectLst>
            <a:softEdge rad="0"/>
          </a:effectLst>
        </p:spPr>
      </p:pic>
      <p:sp>
        <p:nvSpPr>
          <p:cNvPr id="18" name="Otsikko 1">
            <a:extLst>
              <a:ext uri="{FF2B5EF4-FFF2-40B4-BE49-F238E27FC236}">
                <a16:creationId xmlns:a16="http://schemas.microsoft.com/office/drawing/2014/main" id="{C5AD8949-80C3-1743-4EF0-5B1F77557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6813" y="2562225"/>
            <a:ext cx="6376848" cy="1890510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40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9" name="Alaotsikko 2">
            <a:extLst>
              <a:ext uri="{FF2B5EF4-FFF2-40B4-BE49-F238E27FC236}">
                <a16:creationId xmlns:a16="http://schemas.microsoft.com/office/drawing/2014/main" id="{6E159587-0AB6-39B4-7D25-7827D152DC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6339" y="4612685"/>
            <a:ext cx="6402286" cy="1026115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3" name="Kuva 2" descr="Logo: Euroopan Unionin osarahoittama">
            <a:extLst>
              <a:ext uri="{FF2B5EF4-FFF2-40B4-BE49-F238E27FC236}">
                <a16:creationId xmlns:a16="http://schemas.microsoft.com/office/drawing/2014/main" id="{CC6A1D0F-0E30-8008-383F-F7DA479F2B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506" y="6284371"/>
            <a:ext cx="1745673" cy="414598"/>
          </a:xfrm>
          <a:prstGeom prst="rect">
            <a:avLst/>
          </a:prstGeom>
        </p:spPr>
      </p:pic>
      <p:pic>
        <p:nvPicPr>
          <p:cNvPr id="2" name="Kuva 1" descr="Logo: Suomen Yrittäjäopisto">
            <a:extLst>
              <a:ext uri="{FF2B5EF4-FFF2-40B4-BE49-F238E27FC236}">
                <a16:creationId xmlns:a16="http://schemas.microsoft.com/office/drawing/2014/main" id="{9FB68523-4C44-0698-50AF-E04B9D21880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50959" y="6284372"/>
            <a:ext cx="2527522" cy="4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6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ihmi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Kuva 21" descr="Bannerikuvassa on ihmisiä kävelemässä pitkospuita pitkin ja koira sekä teksti: Yrittäjyystaitojen buustaus, Etelä-Pohjanmaa">
            <a:extLst>
              <a:ext uri="{FF2B5EF4-FFF2-40B4-BE49-F238E27FC236}">
                <a16:creationId xmlns:a16="http://schemas.microsoft.com/office/drawing/2014/main" id="{7781E567-3AB0-6155-9485-7901AD1063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36" r="5436"/>
          <a:stretch/>
        </p:blipFill>
        <p:spPr>
          <a:xfrm>
            <a:off x="144676" y="130574"/>
            <a:ext cx="11907265" cy="1656035"/>
          </a:xfrm>
          <a:prstGeom prst="rect">
            <a:avLst/>
          </a:prstGeom>
          <a:effectLst>
            <a:softEdge rad="0"/>
          </a:effectLst>
        </p:spPr>
      </p:pic>
      <p:sp>
        <p:nvSpPr>
          <p:cNvPr id="18" name="Otsikko 1">
            <a:extLst>
              <a:ext uri="{FF2B5EF4-FFF2-40B4-BE49-F238E27FC236}">
                <a16:creationId xmlns:a16="http://schemas.microsoft.com/office/drawing/2014/main" id="{C5AD8949-80C3-1743-4EF0-5B1F77557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6813" y="2562225"/>
            <a:ext cx="6376848" cy="1890510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40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9" name="Alaotsikko 2">
            <a:extLst>
              <a:ext uri="{FF2B5EF4-FFF2-40B4-BE49-F238E27FC236}">
                <a16:creationId xmlns:a16="http://schemas.microsoft.com/office/drawing/2014/main" id="{6E159587-0AB6-39B4-7D25-7827D152DC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6339" y="4612685"/>
            <a:ext cx="6402286" cy="1026115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2" name="Kuva 1" descr="Logo: Suomen Yrittäjäopisto">
            <a:extLst>
              <a:ext uri="{FF2B5EF4-FFF2-40B4-BE49-F238E27FC236}">
                <a16:creationId xmlns:a16="http://schemas.microsoft.com/office/drawing/2014/main" id="{2A7C8DD7-A7C5-E74A-D062-3E37E2F54C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50959" y="6284372"/>
            <a:ext cx="2527522" cy="443054"/>
          </a:xfrm>
          <a:prstGeom prst="rect">
            <a:avLst/>
          </a:prstGeom>
        </p:spPr>
      </p:pic>
      <p:pic>
        <p:nvPicPr>
          <p:cNvPr id="3" name="Kuva 2" descr="Logo: Euroopan Unionin osarahoittama">
            <a:extLst>
              <a:ext uri="{FF2B5EF4-FFF2-40B4-BE49-F238E27FC236}">
                <a16:creationId xmlns:a16="http://schemas.microsoft.com/office/drawing/2014/main" id="{01D21BB8-F135-CFCB-8D9E-B769CB8267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8506" y="6284371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85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 logo ja kuvakokoel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ssa on teksti: Yrittäjyystaitojen buustaus, Etelä-Pohjanmaa">
            <a:extLst>
              <a:ext uri="{FF2B5EF4-FFF2-40B4-BE49-F238E27FC236}">
                <a16:creationId xmlns:a16="http://schemas.microsoft.com/office/drawing/2014/main" id="{845B4004-D9AF-864D-F133-6A8C3B05A6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2" r="1422"/>
          <a:stretch/>
        </p:blipFill>
        <p:spPr>
          <a:xfrm>
            <a:off x="1125675" y="1716657"/>
            <a:ext cx="5336085" cy="2829464"/>
          </a:xfrm>
          <a:prstGeom prst="rect">
            <a:avLst/>
          </a:prstGeom>
        </p:spPr>
      </p:pic>
      <p:pic>
        <p:nvPicPr>
          <p:cNvPr id="9" name="Kuva 8" descr="Kuvassa on pitkospuut">
            <a:extLst>
              <a:ext uri="{FF2B5EF4-FFF2-40B4-BE49-F238E27FC236}">
                <a16:creationId xmlns:a16="http://schemas.microsoft.com/office/drawing/2014/main" id="{CD89AF5D-9A25-E57A-92AD-9C95CBA248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" t="44860" r="42344" b="1006"/>
          <a:stretch/>
        </p:blipFill>
        <p:spPr>
          <a:xfrm>
            <a:off x="7733710" y="109323"/>
            <a:ext cx="4355941" cy="2734322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20" name="Kuva 19" descr="Kuvassa on karpaloita">
            <a:extLst>
              <a:ext uri="{FF2B5EF4-FFF2-40B4-BE49-F238E27FC236}">
                <a16:creationId xmlns:a16="http://schemas.microsoft.com/office/drawing/2014/main" id="{0C451343-262F-E2A8-60E9-6DC7C6F9D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320" y="1530557"/>
            <a:ext cx="2493493" cy="3324657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softEdge rad="0"/>
          </a:effectLst>
        </p:spPr>
      </p:pic>
      <p:pic>
        <p:nvPicPr>
          <p:cNvPr id="11" name="Kuva 10" descr="Kuvassa on vihreitä lehtiä">
            <a:extLst>
              <a:ext uri="{FF2B5EF4-FFF2-40B4-BE49-F238E27FC236}">
                <a16:creationId xmlns:a16="http://schemas.microsoft.com/office/drawing/2014/main" id="{B5054EAD-C6C1-916B-76CD-734099C97B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053" y="3934485"/>
            <a:ext cx="4217598" cy="2811732"/>
          </a:xfrm>
          <a:prstGeom prst="rect">
            <a:avLst/>
          </a:prstGeom>
        </p:spPr>
      </p:pic>
      <p:pic>
        <p:nvPicPr>
          <p:cNvPr id="3" name="Kuva 2" descr="Logo: Euroopan Unionin osarahoittama">
            <a:extLst>
              <a:ext uri="{FF2B5EF4-FFF2-40B4-BE49-F238E27FC236}">
                <a16:creationId xmlns:a16="http://schemas.microsoft.com/office/drawing/2014/main" id="{7C09C375-C8B3-C3DB-0AF2-EDBF846EBE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6534" y="6312828"/>
            <a:ext cx="1745673" cy="414598"/>
          </a:xfrm>
          <a:prstGeom prst="rect">
            <a:avLst/>
          </a:prstGeom>
        </p:spPr>
      </p:pic>
      <p:pic>
        <p:nvPicPr>
          <p:cNvPr id="2" name="Kuva 1" descr="Logo: Suomen Yrittäjäopisto">
            <a:extLst>
              <a:ext uri="{FF2B5EF4-FFF2-40B4-BE49-F238E27FC236}">
                <a16:creationId xmlns:a16="http://schemas.microsoft.com/office/drawing/2014/main" id="{E444B6F8-658D-0C9E-E1A9-E7F78D3FB2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3010" y="6284372"/>
            <a:ext cx="2527522" cy="4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85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logo ja kuvakokoelma omilla kuv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11">
            <a:extLst>
              <a:ext uri="{FF2B5EF4-FFF2-40B4-BE49-F238E27FC236}">
                <a16:creationId xmlns:a16="http://schemas.microsoft.com/office/drawing/2014/main" id="{F53099A5-A7AE-0946-B6C9-15DC0732B8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33710" y="109323"/>
            <a:ext cx="4355941" cy="2734322"/>
          </a:xfrm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4" name="Kuvan paikkamerkki 11">
            <a:extLst>
              <a:ext uri="{FF2B5EF4-FFF2-40B4-BE49-F238E27FC236}">
                <a16:creationId xmlns:a16="http://schemas.microsoft.com/office/drawing/2014/main" id="{AB4FCE12-FEE9-F5E0-F747-0BF05395FC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28559" y="1509116"/>
            <a:ext cx="2493493" cy="3355334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Kuvan paikkamerkki 11">
            <a:extLst>
              <a:ext uri="{FF2B5EF4-FFF2-40B4-BE49-F238E27FC236}">
                <a16:creationId xmlns:a16="http://schemas.microsoft.com/office/drawing/2014/main" id="{D753B5F5-A525-0FED-C15D-C7E0AE0CB61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06900" y="3991478"/>
            <a:ext cx="4355941" cy="2734322"/>
          </a:xfrm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pic>
        <p:nvPicPr>
          <p:cNvPr id="2" name="Kuva 1" descr="Logo: Suomen Yrittäjäopisto">
            <a:extLst>
              <a:ext uri="{FF2B5EF4-FFF2-40B4-BE49-F238E27FC236}">
                <a16:creationId xmlns:a16="http://schemas.microsoft.com/office/drawing/2014/main" id="{E444B6F8-658D-0C9E-E1A9-E7F78D3FB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010" y="6284372"/>
            <a:ext cx="2527522" cy="443054"/>
          </a:xfrm>
          <a:prstGeom prst="rect">
            <a:avLst/>
          </a:prstGeom>
        </p:spPr>
      </p:pic>
      <p:pic>
        <p:nvPicPr>
          <p:cNvPr id="3" name="Kuva 2" descr="Logo: Euroopan Unionin osarahoittama">
            <a:extLst>
              <a:ext uri="{FF2B5EF4-FFF2-40B4-BE49-F238E27FC236}">
                <a16:creationId xmlns:a16="http://schemas.microsoft.com/office/drawing/2014/main" id="{7C09C375-C8B3-C3DB-0AF2-EDBF846EB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534" y="6312828"/>
            <a:ext cx="1745673" cy="414598"/>
          </a:xfrm>
          <a:prstGeom prst="rect">
            <a:avLst/>
          </a:prstGeom>
        </p:spPr>
      </p:pic>
      <p:pic>
        <p:nvPicPr>
          <p:cNvPr id="8" name="Kuva 7" descr="Kuvassa on teksti: Yrittäjyystaitojen buustaus, Etelä-Pohjanmaa">
            <a:extLst>
              <a:ext uri="{FF2B5EF4-FFF2-40B4-BE49-F238E27FC236}">
                <a16:creationId xmlns:a16="http://schemas.microsoft.com/office/drawing/2014/main" id="{6105A96B-F599-426C-86D8-468CC82CFB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422" r="1422"/>
          <a:stretch/>
        </p:blipFill>
        <p:spPr>
          <a:xfrm>
            <a:off x="1125675" y="1716657"/>
            <a:ext cx="5336085" cy="282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4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Yle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5D84DD-5DF1-0E81-3A4C-655872CB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365125"/>
            <a:ext cx="10448926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CA92EE-993B-FB6E-DFB4-D0D2C52D0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1825625"/>
            <a:ext cx="10448926" cy="435133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A86D2D9-2EB9-E064-D879-5C8A46A89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4DF9F771-22C5-1895-DC0A-8CD2EDA814CF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rgbClr val="0F53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3CA3368-9784-7BD0-4591-12A08F9E1FD9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6EA81CB0-1BCD-CB75-5407-705AD7211E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04757817-DDCE-B4D6-9C58-1D97286AA35F}"/>
              </a:ext>
            </a:extLst>
          </p:cNvPr>
          <p:cNvSpPr/>
          <p:nvPr/>
        </p:nvSpPr>
        <p:spPr>
          <a:xfrm>
            <a:off x="0" y="4853939"/>
            <a:ext cx="495300" cy="2004061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3B879079-CA23-8008-D199-B920CCD7BF15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823198BB-D00A-AE33-115F-08C612B77521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9" name="Kuva 8" descr="Logo: Euroopan Unionin osarahoittama">
            <a:extLst>
              <a:ext uri="{FF2B5EF4-FFF2-40B4-BE49-F238E27FC236}">
                <a16:creationId xmlns:a16="http://schemas.microsoft.com/office/drawing/2014/main" id="{3A6B7DF2-587B-8BF1-9B57-883A94433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268" y="6284371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41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Yrittäjyyden buu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5D84DD-5DF1-0E81-3A4C-655872CB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365125"/>
            <a:ext cx="10448926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CA92EE-993B-FB6E-DFB4-D0D2C52D0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1825625"/>
            <a:ext cx="104489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4DF9F771-22C5-1895-DC0A-8CD2EDA814CF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rgbClr val="BB44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3CA3368-9784-7BD0-4591-12A08F9E1FD9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04757817-DDCE-B4D6-9C58-1D97286AA35F}"/>
              </a:ext>
            </a:extLst>
          </p:cNvPr>
          <p:cNvSpPr/>
          <p:nvPr/>
        </p:nvSpPr>
        <p:spPr>
          <a:xfrm>
            <a:off x="0" y="4853939"/>
            <a:ext cx="495300" cy="2004061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3B879079-CA23-8008-D199-B920CCD7BF15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823198BB-D00A-AE33-115F-08C612B77521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DECBFFCC-0256-7AD7-1B39-314C29FC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BDEC4DC8-734A-FAF8-2D4D-B00B69E9E9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6" name="Kuva 15" descr="Logo: Euroopan Unionin osarahoittama">
            <a:extLst>
              <a:ext uri="{FF2B5EF4-FFF2-40B4-BE49-F238E27FC236}">
                <a16:creationId xmlns:a16="http://schemas.microsoft.com/office/drawing/2014/main" id="{1F662765-05EF-B30F-1CF1-FDE40CDB5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268" y="6284371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6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Otsikko ja sisältö Uudelle urapolu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5D84DD-5DF1-0E81-3A4C-655872CB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365125"/>
            <a:ext cx="10448926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CA92EE-993B-FB6E-DFB4-D0D2C52D0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1825625"/>
            <a:ext cx="104489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4DF9F771-22C5-1895-DC0A-8CD2EDA814CF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rgbClr val="EBAF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3CA3368-9784-7BD0-4591-12A08F9E1FD9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04757817-DDCE-B4D6-9C58-1D97286AA35F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3B879079-CA23-8008-D199-B920CCD7BF15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823198BB-D00A-AE33-115F-08C612B77521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1C23C7B9-11A9-DCE2-6200-A20AE66C1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999D0C65-66EB-C355-036E-270CEE3CD2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0BBC1F2B-C336-87AC-5211-37D5DD864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268" y="6284371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26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Otsikko ja sisältö Yrittäjyyden mentorointiohjel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5D84DD-5DF1-0E81-3A4C-655872CB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365125"/>
            <a:ext cx="10448926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CA92EE-993B-FB6E-DFB4-D0D2C52D0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1825625"/>
            <a:ext cx="104489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3CA3368-9784-7BD0-4591-12A08F9E1FD9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04757817-DDCE-B4D6-9C58-1D97286AA35F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3B879079-CA23-8008-D199-B920CCD7BF15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823198BB-D00A-AE33-115F-08C612B77521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1C23C7B9-11A9-DCE2-6200-A20AE66C1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999D0C65-66EB-C355-036E-270CEE3CD2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0BBC1F2B-C336-87AC-5211-37D5DD864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268" y="6284371"/>
            <a:ext cx="1745673" cy="414598"/>
          </a:xfrm>
          <a:prstGeom prst="rect">
            <a:avLst/>
          </a:prstGeom>
        </p:spPr>
      </p:pic>
      <p:sp>
        <p:nvSpPr>
          <p:cNvPr id="4" name="Suorakulmio 3">
            <a:extLst>
              <a:ext uri="{FF2B5EF4-FFF2-40B4-BE49-F238E27FC236}">
                <a16:creationId xmlns:a16="http://schemas.microsoft.com/office/drawing/2014/main" id="{8D9ECFE8-BD01-5E3C-1B04-A57C892B7979}"/>
              </a:ext>
            </a:extLst>
          </p:cNvPr>
          <p:cNvSpPr/>
          <p:nvPr/>
        </p:nvSpPr>
        <p:spPr>
          <a:xfrm>
            <a:off x="0" y="-1"/>
            <a:ext cx="495300" cy="4853939"/>
          </a:xfrm>
          <a:prstGeom prst="rect">
            <a:avLst/>
          </a:prstGeom>
          <a:solidFill>
            <a:srgbClr val="7FAD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989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Yleinen 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5D84DD-5DF1-0E81-3A4C-655872CB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365125"/>
            <a:ext cx="8902043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CA92EE-993B-FB6E-DFB4-D0D2C52D0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1825625"/>
            <a:ext cx="10448926" cy="435133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A86D2D9-2EB9-E064-D879-5C8A46A89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4DF9F771-22C5-1895-DC0A-8CD2EDA814CF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3CA3368-9784-7BD0-4591-12A08F9E1FD9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6EA81CB0-1BCD-CB75-5407-705AD7211E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04757817-DDCE-B4D6-9C58-1D97286AA35F}"/>
              </a:ext>
            </a:extLst>
          </p:cNvPr>
          <p:cNvSpPr/>
          <p:nvPr/>
        </p:nvSpPr>
        <p:spPr>
          <a:xfrm>
            <a:off x="0" y="4853939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3B879079-CA23-8008-D199-B920CCD7BF15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823198BB-D00A-AE33-115F-08C612B77521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9" name="Kuva 8" descr="Logo: Euroopan Unionin osarahoittama">
            <a:extLst>
              <a:ext uri="{FF2B5EF4-FFF2-40B4-BE49-F238E27FC236}">
                <a16:creationId xmlns:a16="http://schemas.microsoft.com/office/drawing/2014/main" id="{3A6B7DF2-587B-8BF1-9B57-883A94433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268" y="6284371"/>
            <a:ext cx="1745673" cy="414598"/>
          </a:xfrm>
          <a:prstGeom prst="rect">
            <a:avLst/>
          </a:prstGeom>
        </p:spPr>
      </p:pic>
      <p:pic>
        <p:nvPicPr>
          <p:cNvPr id="5" name="Kuva 4" descr="Kuvassa on teksti: Yrittäjyystaitojen buustaus, Etelä-Pohjanmaa">
            <a:extLst>
              <a:ext uri="{FF2B5EF4-FFF2-40B4-BE49-F238E27FC236}">
                <a16:creationId xmlns:a16="http://schemas.microsoft.com/office/drawing/2014/main" id="{7ADDA71A-FD36-9F6A-E80E-03811E1E48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21217" y="363708"/>
            <a:ext cx="2130724" cy="109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75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Yrittäjyyden buusti 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5D84DD-5DF1-0E81-3A4C-655872CB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365125"/>
            <a:ext cx="8902043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CA92EE-993B-FB6E-DFB4-D0D2C52D0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1825625"/>
            <a:ext cx="104489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4DF9F771-22C5-1895-DC0A-8CD2EDA814CF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rgbClr val="BB44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3CA3368-9784-7BD0-4591-12A08F9E1FD9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04757817-DDCE-B4D6-9C58-1D97286AA35F}"/>
              </a:ext>
            </a:extLst>
          </p:cNvPr>
          <p:cNvSpPr/>
          <p:nvPr/>
        </p:nvSpPr>
        <p:spPr>
          <a:xfrm>
            <a:off x="0" y="4853939"/>
            <a:ext cx="495300" cy="2004061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3B879079-CA23-8008-D199-B920CCD7BF15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823198BB-D00A-AE33-115F-08C612B77521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DECBFFCC-0256-7AD7-1B39-314C29FC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BDEC4DC8-734A-FAF8-2D4D-B00B69E9E9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6" name="Kuva 15" descr="Logo: Euroopan Unionin osarahoittama">
            <a:extLst>
              <a:ext uri="{FF2B5EF4-FFF2-40B4-BE49-F238E27FC236}">
                <a16:creationId xmlns:a16="http://schemas.microsoft.com/office/drawing/2014/main" id="{1F662765-05EF-B30F-1CF1-FDE40CDB5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268" y="6284371"/>
            <a:ext cx="1745673" cy="414598"/>
          </a:xfrm>
          <a:prstGeom prst="rect">
            <a:avLst/>
          </a:prstGeom>
        </p:spPr>
      </p:pic>
      <p:pic>
        <p:nvPicPr>
          <p:cNvPr id="5" name="Kuva 4" descr="Kuvassa on teksti: Yrittäjyystaitojen buustaus, Etelä-Pohjanmaa">
            <a:extLst>
              <a:ext uri="{FF2B5EF4-FFF2-40B4-BE49-F238E27FC236}">
                <a16:creationId xmlns:a16="http://schemas.microsoft.com/office/drawing/2014/main" id="{C4230860-62F3-7FA9-0EEC-ABBBE6B175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921217" y="363708"/>
            <a:ext cx="2130724" cy="109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08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Uudelle urapolulle 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5D84DD-5DF1-0E81-3A4C-655872CB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365125"/>
            <a:ext cx="8902043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CA92EE-993B-FB6E-DFB4-D0D2C52D0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1825625"/>
            <a:ext cx="104489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4DF9F771-22C5-1895-DC0A-8CD2EDA814CF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rgbClr val="EBAF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3CA3368-9784-7BD0-4591-12A08F9E1FD9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04757817-DDCE-B4D6-9C58-1D97286AA35F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3B879079-CA23-8008-D199-B920CCD7BF15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823198BB-D00A-AE33-115F-08C612B77521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1C23C7B9-11A9-DCE2-6200-A20AE66C1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999D0C65-66EB-C355-036E-270CEE3CD2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0BBC1F2B-C336-87AC-5211-37D5DD864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268" y="6284371"/>
            <a:ext cx="1745673" cy="414598"/>
          </a:xfrm>
          <a:prstGeom prst="rect">
            <a:avLst/>
          </a:prstGeom>
        </p:spPr>
      </p:pic>
      <p:pic>
        <p:nvPicPr>
          <p:cNvPr id="5" name="Kuva 4" descr="Kuvassa on teksti: Yrittäjyystaitojen buustaus, Etelä-Pohjanmaa">
            <a:extLst>
              <a:ext uri="{FF2B5EF4-FFF2-40B4-BE49-F238E27FC236}">
                <a16:creationId xmlns:a16="http://schemas.microsoft.com/office/drawing/2014/main" id="{140AED9C-1940-63C2-1B03-2DD6835448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921217" y="363708"/>
            <a:ext cx="2130724" cy="109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76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Yrittäjyyden mentorointiohjelmat 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5D84DD-5DF1-0E81-3A4C-655872CB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365125"/>
            <a:ext cx="8902043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CA92EE-993B-FB6E-DFB4-D0D2C52D0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1825625"/>
            <a:ext cx="104489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3CA3368-9784-7BD0-4591-12A08F9E1FD9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04757817-DDCE-B4D6-9C58-1D97286AA35F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3B879079-CA23-8008-D199-B920CCD7BF15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823198BB-D00A-AE33-115F-08C612B77521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1C23C7B9-11A9-DCE2-6200-A20AE66C1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999D0C65-66EB-C355-036E-270CEE3CD2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0BBC1F2B-C336-87AC-5211-37D5DD864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268" y="6284371"/>
            <a:ext cx="1745673" cy="414598"/>
          </a:xfrm>
          <a:prstGeom prst="rect">
            <a:avLst/>
          </a:prstGeom>
        </p:spPr>
      </p:pic>
      <p:sp>
        <p:nvSpPr>
          <p:cNvPr id="4" name="Suorakulmio 3">
            <a:extLst>
              <a:ext uri="{FF2B5EF4-FFF2-40B4-BE49-F238E27FC236}">
                <a16:creationId xmlns:a16="http://schemas.microsoft.com/office/drawing/2014/main" id="{8D9ECFE8-BD01-5E3C-1B04-A57C892B7979}"/>
              </a:ext>
            </a:extLst>
          </p:cNvPr>
          <p:cNvSpPr/>
          <p:nvPr/>
        </p:nvSpPr>
        <p:spPr>
          <a:xfrm>
            <a:off x="0" y="-1"/>
            <a:ext cx="495300" cy="4853939"/>
          </a:xfrm>
          <a:prstGeom prst="rect">
            <a:avLst/>
          </a:prstGeom>
          <a:solidFill>
            <a:srgbClr val="7FAD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 descr="Kuvassa on teksti: Yrittäjyystaitojen buustaus, Etelä-Pohjanmaa">
            <a:extLst>
              <a:ext uri="{FF2B5EF4-FFF2-40B4-BE49-F238E27FC236}">
                <a16:creationId xmlns:a16="http://schemas.microsoft.com/office/drawing/2014/main" id="{D989324A-2219-B139-E01F-8DAF71141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921217" y="363708"/>
            <a:ext cx="2130724" cy="109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89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Yrittäjyyden buu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08F1BBBC-24CE-8422-502E-221D470EA060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rgbClr val="BB44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4" y="1825625"/>
            <a:ext cx="50006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CD6B481-F9D5-7E99-0D58-40CA2D120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3174" y="1825625"/>
            <a:ext cx="50006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403A4C5-ACCC-6D9C-B4FE-7C212C59BF46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96EDC726-7F57-CE7E-A067-0FF943A7BDE0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0A412178-1311-EAD9-7533-A6F0BECDA185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E81134F2-27B2-2687-5ECF-A1C05143CA72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E0A2A149-BFA2-CCA5-D782-9B61D60B0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D5F73998-E8B1-2F06-7018-4054496B3B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E8325A25-E600-3293-136B-711D25BB0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268" y="6284371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844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Uudelle urapolu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4" y="1825625"/>
            <a:ext cx="50006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CD6B481-F9D5-7E99-0D58-40CA2D120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3174" y="1825625"/>
            <a:ext cx="50006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403A4C5-ACCC-6D9C-B4FE-7C212C59BF46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A2CD5A0D-07C4-0A2C-E964-6EE20C46092D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rgbClr val="EBAF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96EDC726-7F57-CE7E-A067-0FF943A7BDE0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0A412178-1311-EAD9-7533-A6F0BECDA185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E81134F2-27B2-2687-5ECF-A1C05143CA72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E0A2A149-BFA2-CCA5-D782-9B61D60B0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D5F73998-E8B1-2F06-7018-4054496B3B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E8325A25-E600-3293-136B-711D25BB0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268" y="6284371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65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Yrittäjyyden mentorointiohjel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29B7B94E-FE56-E066-F758-447FE25E0045}"/>
              </a:ext>
            </a:extLst>
          </p:cNvPr>
          <p:cNvSpPr/>
          <p:nvPr/>
        </p:nvSpPr>
        <p:spPr>
          <a:xfrm>
            <a:off x="0" y="-1"/>
            <a:ext cx="495300" cy="4853939"/>
          </a:xfrm>
          <a:prstGeom prst="rect">
            <a:avLst/>
          </a:prstGeom>
          <a:solidFill>
            <a:srgbClr val="7FAD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4" y="1825625"/>
            <a:ext cx="50006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CD6B481-F9D5-7E99-0D58-40CA2D120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3174" y="1825625"/>
            <a:ext cx="50006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403A4C5-ACCC-6D9C-B4FE-7C212C59BF46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96EDC726-7F57-CE7E-A067-0FF943A7BDE0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0A412178-1311-EAD9-7533-A6F0BECDA185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E81134F2-27B2-2687-5ECF-A1C05143CA72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E0A2A149-BFA2-CCA5-D782-9B61D60B0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D5F73998-E8B1-2F06-7018-4054496B3B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E8325A25-E600-3293-136B-711D25BB0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268" y="6284371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159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Yleinen Karpal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3" y="1825625"/>
            <a:ext cx="6457951" cy="435133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5C5CBAA-3D44-D547-B960-613735B5617F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403A4C5-ACCC-6D9C-B4FE-7C212C59BF46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3697B21C-4135-BEB2-7C84-4B9B96B23480}"/>
              </a:ext>
            </a:extLst>
          </p:cNvPr>
          <p:cNvSpPr/>
          <p:nvPr/>
        </p:nvSpPr>
        <p:spPr>
          <a:xfrm>
            <a:off x="0" y="4853939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 descr="Karpalot">
            <a:extLst>
              <a:ext uri="{FF2B5EF4-FFF2-40B4-BE49-F238E27FC236}">
                <a16:creationId xmlns:a16="http://schemas.microsoft.com/office/drawing/2014/main" id="{4651A3AA-C083-97AF-4B0A-0D055983D3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764"/>
          <a:stretch/>
        </p:blipFill>
        <p:spPr>
          <a:xfrm>
            <a:off x="8836602" y="0"/>
            <a:ext cx="3355398" cy="6858000"/>
          </a:xfrm>
          <a:prstGeom prst="rect">
            <a:avLst/>
          </a:prstGeom>
        </p:spPr>
      </p:pic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B0554E48-65E4-3538-CC18-162F3C5D601B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5" name="Tekstiruutu 14">
            <a:extLst>
              <a:ext uri="{FF2B5EF4-FFF2-40B4-BE49-F238E27FC236}">
                <a16:creationId xmlns:a16="http://schemas.microsoft.com/office/drawing/2014/main" id="{EC668F60-72B1-32C8-0295-EF75623EF036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E2DBA030-7EED-4376-E93A-92348F0A3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A263C70C-76B3-43A9-6586-E962649C15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0" name="Kuva 9" descr="Logo: Euroopan Unionin osarahoittama">
            <a:extLst>
              <a:ext uri="{FF2B5EF4-FFF2-40B4-BE49-F238E27FC236}">
                <a16:creationId xmlns:a16="http://schemas.microsoft.com/office/drawing/2014/main" id="{03A56EBF-85E6-F15E-A757-C67587C60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6356350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183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Yrittäjyyden buusti Karpal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D52696C5-4B49-2F7A-3C1A-980392F6CB0E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rgbClr val="BB44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3" y="1825625"/>
            <a:ext cx="6457951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403A4C5-ACCC-6D9C-B4FE-7C212C59BF46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3697B21C-4135-BEB2-7C84-4B9B96B23480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B0554E48-65E4-3538-CC18-162F3C5D601B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5" name="Tekstiruutu 14">
            <a:extLst>
              <a:ext uri="{FF2B5EF4-FFF2-40B4-BE49-F238E27FC236}">
                <a16:creationId xmlns:a16="http://schemas.microsoft.com/office/drawing/2014/main" id="{EC668F60-72B1-32C8-0295-EF75623EF036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97D431A7-4820-F3A8-C4E2-9A5FAE9B9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10756DA4-5D5C-149F-9129-23FEF00D1E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0" name="Kuva 9" descr="Logo: Euroopan Unionin osarahoittama">
            <a:extLst>
              <a:ext uri="{FF2B5EF4-FFF2-40B4-BE49-F238E27FC236}">
                <a16:creationId xmlns:a16="http://schemas.microsoft.com/office/drawing/2014/main" id="{52E37E38-0580-F2DE-6C4B-759AF0047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6356350"/>
            <a:ext cx="1745673" cy="414598"/>
          </a:xfrm>
          <a:prstGeom prst="rect">
            <a:avLst/>
          </a:prstGeom>
        </p:spPr>
      </p:pic>
      <p:pic>
        <p:nvPicPr>
          <p:cNvPr id="5" name="Kuva 4" descr="Karpalot">
            <a:extLst>
              <a:ext uri="{FF2B5EF4-FFF2-40B4-BE49-F238E27FC236}">
                <a16:creationId xmlns:a16="http://schemas.microsoft.com/office/drawing/2014/main" id="{EEAB09C4-1BF8-4FFD-525B-4A3C93DDED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764"/>
          <a:stretch/>
        </p:blipFill>
        <p:spPr>
          <a:xfrm>
            <a:off x="8836602" y="0"/>
            <a:ext cx="3355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4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Uudelle urapolulle Ihmi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740A32CE-0096-D691-C12E-1E5CE82CE5DF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rgbClr val="EBAF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3" y="1825625"/>
            <a:ext cx="6457951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403A4C5-ACCC-6D9C-B4FE-7C212C59BF46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3697B21C-4135-BEB2-7C84-4B9B96B23480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 descr="Ihmisiä ja koira kävelemässä pitkospuilla">
            <a:extLst>
              <a:ext uri="{FF2B5EF4-FFF2-40B4-BE49-F238E27FC236}">
                <a16:creationId xmlns:a16="http://schemas.microsoft.com/office/drawing/2014/main" id="{4651A3AA-C083-97AF-4B0A-0D055983D3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250" r="19132"/>
          <a:stretch/>
        </p:blipFill>
        <p:spPr>
          <a:xfrm>
            <a:off x="8836602" y="0"/>
            <a:ext cx="3355398" cy="6858000"/>
          </a:xfrm>
          <a:prstGeom prst="rect">
            <a:avLst/>
          </a:prstGeom>
        </p:spPr>
      </p:pic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6C75D7EE-6A97-CCF1-9EB5-68AC78820D34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Tekstiruutu 6">
            <a:extLst>
              <a:ext uri="{FF2B5EF4-FFF2-40B4-BE49-F238E27FC236}">
                <a16:creationId xmlns:a16="http://schemas.microsoft.com/office/drawing/2014/main" id="{70FBAACE-0373-B7AF-E5E0-BA19992E053C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2B00A7B9-58F7-6F93-148D-FE2B837B3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0007FCFA-BDB6-BCFA-0C1D-E8FCAD3C26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DE9A1E24-80AC-4896-30FD-5F09D34E2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6356350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9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Yrittäjyyden mentorointiohjelmat Lehd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3" y="1825625"/>
            <a:ext cx="6457951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403A4C5-ACCC-6D9C-B4FE-7C212C59BF46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3697B21C-4135-BEB2-7C84-4B9B96B23480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 descr="Vihreitä lehtiä">
            <a:extLst>
              <a:ext uri="{FF2B5EF4-FFF2-40B4-BE49-F238E27FC236}">
                <a16:creationId xmlns:a16="http://schemas.microsoft.com/office/drawing/2014/main" id="{4651A3AA-C083-97AF-4B0A-0D055983D3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60" t="-163" r="43622" b="163"/>
          <a:stretch/>
        </p:blipFill>
        <p:spPr>
          <a:xfrm>
            <a:off x="8836602" y="0"/>
            <a:ext cx="3355398" cy="6858000"/>
          </a:xfrm>
          <a:prstGeom prst="rect">
            <a:avLst/>
          </a:prstGeom>
        </p:spPr>
      </p:pic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2BE4C5A1-4E6C-B721-439C-FBA02173F44D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Tekstiruutu 6">
            <a:extLst>
              <a:ext uri="{FF2B5EF4-FFF2-40B4-BE49-F238E27FC236}">
                <a16:creationId xmlns:a16="http://schemas.microsoft.com/office/drawing/2014/main" id="{7A49A8A8-7EAB-26C8-5A9C-F38D4F7DF1F2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40ADF83E-3B9C-D4F1-EA3E-9EA557AEC992}"/>
              </a:ext>
            </a:extLst>
          </p:cNvPr>
          <p:cNvSpPr/>
          <p:nvPr/>
        </p:nvSpPr>
        <p:spPr>
          <a:xfrm>
            <a:off x="0" y="-1"/>
            <a:ext cx="495300" cy="4853939"/>
          </a:xfrm>
          <a:prstGeom prst="rect">
            <a:avLst/>
          </a:prstGeom>
          <a:solidFill>
            <a:srgbClr val="7FAD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035FA681-BDE4-CD96-092E-F8427E3FF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F33C212D-F390-2240-DDAF-95D07FE8B4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4B118203-9A44-C949-CE02-CA24D2610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6356350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729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Yleinen Vihreä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444E35DF-9BDE-31EC-DA14-F24367860AB7}"/>
              </a:ext>
            </a:extLst>
          </p:cNvPr>
          <p:cNvSpPr/>
          <p:nvPr/>
        </p:nvSpPr>
        <p:spPr>
          <a:xfrm>
            <a:off x="7734300" y="0"/>
            <a:ext cx="4457700" cy="6858000"/>
          </a:xfrm>
          <a:prstGeom prst="rect">
            <a:avLst/>
          </a:prstGeom>
          <a:solidFill>
            <a:srgbClr val="E7EC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3" y="1825625"/>
            <a:ext cx="6457951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CD6B481-F9D5-7E99-0D58-40CA2D120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3400" y="1825625"/>
            <a:ext cx="35433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FA2E458-4299-46D0-33A7-B5F15844C1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125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D841487-9A04-8F63-0E89-0A22E5DE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3924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5C5CBAA-3D44-D547-B960-613735B5617F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403A4C5-ACCC-6D9C-B4FE-7C212C59BF46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0CB7F2E0-F504-0B2F-A96B-3EEDF1286AC1}"/>
              </a:ext>
            </a:extLst>
          </p:cNvPr>
          <p:cNvSpPr/>
          <p:nvPr/>
        </p:nvSpPr>
        <p:spPr>
          <a:xfrm>
            <a:off x="0" y="4853939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AEC88EA1-B84D-3786-1062-DA4C25C9EC4F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Tekstiruutu 12">
            <a:extLst>
              <a:ext uri="{FF2B5EF4-FFF2-40B4-BE49-F238E27FC236}">
                <a16:creationId xmlns:a16="http://schemas.microsoft.com/office/drawing/2014/main" id="{6B5D741A-90F8-6487-F4A3-9EF1CDC3A805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pic>
        <p:nvPicPr>
          <p:cNvPr id="17" name="Kuva 16" descr="Logo: Euroopan Unionin osarahoittama">
            <a:extLst>
              <a:ext uri="{FF2B5EF4-FFF2-40B4-BE49-F238E27FC236}">
                <a16:creationId xmlns:a16="http://schemas.microsoft.com/office/drawing/2014/main" id="{4C6A2398-A9C4-39B8-120E-D51DB134F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2725" y="157826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449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Yrittäjyyden buusti Punainen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orakulmio 13">
            <a:extLst>
              <a:ext uri="{FF2B5EF4-FFF2-40B4-BE49-F238E27FC236}">
                <a16:creationId xmlns:a16="http://schemas.microsoft.com/office/drawing/2014/main" id="{640D5FA0-CAB7-9A37-F897-5BAAC7D8536C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rgbClr val="BB44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444E35DF-9BDE-31EC-DA14-F24367860AB7}"/>
              </a:ext>
            </a:extLst>
          </p:cNvPr>
          <p:cNvSpPr/>
          <p:nvPr/>
        </p:nvSpPr>
        <p:spPr>
          <a:xfrm>
            <a:off x="7734300" y="0"/>
            <a:ext cx="4457700" cy="6858000"/>
          </a:xfrm>
          <a:prstGeom prst="rect">
            <a:avLst/>
          </a:prstGeom>
          <a:solidFill>
            <a:srgbClr val="FAEC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3" y="1825625"/>
            <a:ext cx="6457951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CD6B481-F9D5-7E99-0D58-40CA2D120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3400" y="1825625"/>
            <a:ext cx="35433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FA2E458-4299-46D0-33A7-B5F15844C1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125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BDD4E3A-30BC-36F2-1318-0E045AF91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D841487-9A04-8F63-0E89-0A22E5DE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403A4C5-ACCC-6D9C-B4FE-7C212C59BF46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2547ED50-9B75-E660-C6A3-46989075C844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E82C8A2A-7FF8-6C24-FA78-862177EB876A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Tekstiruutu 12">
            <a:extLst>
              <a:ext uri="{FF2B5EF4-FFF2-40B4-BE49-F238E27FC236}">
                <a16:creationId xmlns:a16="http://schemas.microsoft.com/office/drawing/2014/main" id="{DAAAE350-4ABC-E931-791C-D1A35CA757DF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08901E40-610B-C26D-AE7C-B4973FCCB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2725" y="157826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78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Uudelle urapolulle Keltainen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1C2D2E40-7688-409B-F731-94A557BD3B55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rgbClr val="EBAF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444E35DF-9BDE-31EC-DA14-F24367860AB7}"/>
              </a:ext>
            </a:extLst>
          </p:cNvPr>
          <p:cNvSpPr/>
          <p:nvPr/>
        </p:nvSpPr>
        <p:spPr>
          <a:xfrm>
            <a:off x="7734300" y="0"/>
            <a:ext cx="4457700" cy="6858000"/>
          </a:xfrm>
          <a:prstGeom prst="rect">
            <a:avLst/>
          </a:prstGeom>
          <a:solidFill>
            <a:srgbClr val="FBF5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3" y="1825625"/>
            <a:ext cx="6457951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CD6B481-F9D5-7E99-0D58-40CA2D120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3400" y="1825625"/>
            <a:ext cx="35433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FA2E458-4299-46D0-33A7-B5F15844C1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125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BDD4E3A-30BC-36F2-1318-0E045AF91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D841487-9A04-8F63-0E89-0A22E5DE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2AB016A5-093B-BAFD-A726-5750C82A5045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B9673046-0923-2C7D-5E82-9568DA852761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B8279AE7-F65C-BEEA-C85E-10D2C4245EAE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4" name="Kuva 13" descr="Logo: Euroopan Unionin osarahoittama">
            <a:extLst>
              <a:ext uri="{FF2B5EF4-FFF2-40B4-BE49-F238E27FC236}">
                <a16:creationId xmlns:a16="http://schemas.microsoft.com/office/drawing/2014/main" id="{7DAE2ABA-F1A1-66F0-362F-9F04FB511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2725" y="157826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43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Yrittäjyyden mentorointiohjelmat Vaalen vihreä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444E35DF-9BDE-31EC-DA14-F24367860AB7}"/>
              </a:ext>
            </a:extLst>
          </p:cNvPr>
          <p:cNvSpPr/>
          <p:nvPr/>
        </p:nvSpPr>
        <p:spPr>
          <a:xfrm>
            <a:off x="7734300" y="0"/>
            <a:ext cx="4457700" cy="6858000"/>
          </a:xfrm>
          <a:prstGeom prst="rect">
            <a:avLst/>
          </a:prstGeom>
          <a:solidFill>
            <a:srgbClr val="F4F6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3" y="1825625"/>
            <a:ext cx="6457951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CD6B481-F9D5-7E99-0D58-40CA2D120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3400" y="1825625"/>
            <a:ext cx="35433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FA2E458-4299-46D0-33A7-B5F15844C1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125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BDD4E3A-30BC-36F2-1318-0E045AF91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D841487-9A04-8F63-0E89-0A22E5DE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5C5CBAA-3D44-D547-B960-613735B5617F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2AB016A5-093B-BAFD-A726-5750C82A5045}"/>
              </a:ext>
            </a:extLst>
          </p:cNvPr>
          <p:cNvSpPr/>
          <p:nvPr/>
        </p:nvSpPr>
        <p:spPr>
          <a:xfrm>
            <a:off x="0" y="4853939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B9673046-0923-2C7D-5E82-9568DA852761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B8279AE7-F65C-BEEA-C85E-10D2C4245EAE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4" name="Kuva 13" descr="Logo: Euroopan Unionin osarahoittama">
            <a:extLst>
              <a:ext uri="{FF2B5EF4-FFF2-40B4-BE49-F238E27FC236}">
                <a16:creationId xmlns:a16="http://schemas.microsoft.com/office/drawing/2014/main" id="{39C668B1-2A40-4751-CF47-4F647EC85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2725" y="157826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550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Yleinen Lisää om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45894FF2-D219-CAAE-D04C-2FA7CA829D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299" y="0"/>
            <a:ext cx="4457701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3" y="1825625"/>
            <a:ext cx="6457951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5C5CBAA-3D44-D547-B960-613735B5617F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403A4C5-ACCC-6D9C-B4FE-7C212C59BF46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3AC49C77-CCB0-1E9E-9997-6843BA2A8BEF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F56B0DB1-20AC-8F1D-82E0-9FF89EB9FDEC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9FA8A20F-1806-5F44-D4D3-46A8513FCB67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F41569BA-FA5D-6590-F748-14A70DED7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3275" y="6356350"/>
            <a:ext cx="2143125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9406891A-6075-870E-8EC1-6CCFDD3E24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143125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210CD989-71AD-165A-0EB3-4337D9DAC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975" y="6356350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444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Yrittäjyyden buusti  Lisää om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E6C91522-2B2C-EAB9-A962-B1E654E8EA7C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rgbClr val="BB44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45894FF2-D219-CAAE-D04C-2FA7CA829D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299" y="0"/>
            <a:ext cx="4457701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3" y="1825625"/>
            <a:ext cx="6457951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403A4C5-ACCC-6D9C-B4FE-7C212C59BF46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3AC49C77-CCB0-1E9E-9997-6843BA2A8BEF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F56B0DB1-20AC-8F1D-82E0-9FF89EB9FDEC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9FA8A20F-1806-5F44-D4D3-46A8513FCB67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F41569BA-FA5D-6590-F748-14A70DED7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3275" y="6356350"/>
            <a:ext cx="2143125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9406891A-6075-870E-8EC1-6CCFDD3E24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143125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210CD989-71AD-165A-0EB3-4337D9DAC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975" y="6356350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12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Uudelle urapolulle  Lisää om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5E112E72-6D12-DACB-4F6E-3D422A420331}"/>
              </a:ext>
            </a:extLst>
          </p:cNvPr>
          <p:cNvSpPr/>
          <p:nvPr/>
        </p:nvSpPr>
        <p:spPr>
          <a:xfrm>
            <a:off x="0" y="0"/>
            <a:ext cx="495300" cy="6858000"/>
          </a:xfrm>
          <a:prstGeom prst="rect">
            <a:avLst/>
          </a:prstGeom>
          <a:solidFill>
            <a:srgbClr val="EBAF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45894FF2-D219-CAAE-D04C-2FA7CA829D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299" y="0"/>
            <a:ext cx="4457701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3" y="1825625"/>
            <a:ext cx="6457951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403A4C5-ACCC-6D9C-B4FE-7C212C59BF46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3AC49C77-CCB0-1E9E-9997-6843BA2A8BEF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F56B0DB1-20AC-8F1D-82E0-9FF89EB9FDEC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9FA8A20F-1806-5F44-D4D3-46A8513FCB67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F41569BA-FA5D-6590-F748-14A70DED7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3275" y="6356350"/>
            <a:ext cx="2143125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9406891A-6075-870E-8EC1-6CCFDD3E24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143125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210CD989-71AD-165A-0EB3-4337D9DAC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975" y="6356350"/>
            <a:ext cx="1745673" cy="41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358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Yrittäjyyden mentorointiohjelmat  Lisää om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45894FF2-D219-CAAE-D04C-2FA7CA829D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299" y="0"/>
            <a:ext cx="4457701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40D005-78DC-E777-41BE-B9966D9C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7EEAF-FC2E-7303-FFED-BB5110B5B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3" y="1825625"/>
            <a:ext cx="6457951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403A4C5-ACCC-6D9C-B4FE-7C212C59BF46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3AC49C77-CCB0-1E9E-9997-6843BA2A8BEF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F56B0DB1-20AC-8F1D-82E0-9FF89EB9FDEC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9FA8A20F-1806-5F44-D4D3-46A8513FCB67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F41569BA-FA5D-6590-F748-14A70DED7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3275" y="6356350"/>
            <a:ext cx="2143125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9406891A-6075-870E-8EC1-6CCFDD3E24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143125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210CD989-71AD-165A-0EB3-4337D9DAC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975" y="6356350"/>
            <a:ext cx="1745673" cy="414598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71B798DC-882F-0B4C-FF58-BA4FB8C54B6A}"/>
              </a:ext>
            </a:extLst>
          </p:cNvPr>
          <p:cNvSpPr/>
          <p:nvPr/>
        </p:nvSpPr>
        <p:spPr>
          <a:xfrm>
            <a:off x="0" y="-1"/>
            <a:ext cx="495300" cy="4853939"/>
          </a:xfrm>
          <a:prstGeom prst="rect">
            <a:avLst/>
          </a:prstGeom>
          <a:solidFill>
            <a:srgbClr val="7FAD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733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12F149A7-BA3F-020D-DAC0-7B8AD804A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365125"/>
            <a:ext cx="10334625" cy="110172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4E0C4D1-D0AD-F5E1-9220-8E5001524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9174" y="1825625"/>
            <a:ext cx="103346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9B46CC9-26EE-9BB3-6375-9FD3EEA92D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B395C-0844-4F49-A1AD-A0BB2B58015F}" type="datetimeFigureOut">
              <a:rPr lang="fi-FI" smtClean="0"/>
              <a:t>15.2.2026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0C0C0E-0532-6E73-83FD-51E7AE39EF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207554A-FF64-6D8E-DE4F-B4C368AD15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654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72" r:id="rId3"/>
    <p:sldLayoutId id="2147483689" r:id="rId4"/>
    <p:sldLayoutId id="2147483690" r:id="rId5"/>
    <p:sldLayoutId id="2147483671" r:id="rId6"/>
    <p:sldLayoutId id="2147483701" r:id="rId7"/>
    <p:sldLayoutId id="2147483665" r:id="rId8"/>
    <p:sldLayoutId id="2147483683" r:id="rId9"/>
    <p:sldLayoutId id="2147483688" r:id="rId10"/>
    <p:sldLayoutId id="2147483699" r:id="rId11"/>
    <p:sldLayoutId id="2147483696" r:id="rId12"/>
    <p:sldLayoutId id="2147483697" r:id="rId13"/>
    <p:sldLayoutId id="2147483698" r:id="rId14"/>
    <p:sldLayoutId id="2147483700" r:id="rId15"/>
    <p:sldLayoutId id="2147483652" r:id="rId16"/>
    <p:sldLayoutId id="2147483695" r:id="rId17"/>
    <p:sldLayoutId id="2147483694" r:id="rId18"/>
    <p:sldLayoutId id="2147483660" r:id="rId19"/>
    <p:sldLayoutId id="2147483685" r:id="rId20"/>
    <p:sldLayoutId id="2147483681" r:id="rId21"/>
    <p:sldLayoutId id="2147483682" r:id="rId22"/>
    <p:sldLayoutId id="2147483680" r:id="rId23"/>
    <p:sldLayoutId id="2147483663" r:id="rId24"/>
    <p:sldLayoutId id="2147483664" r:id="rId25"/>
    <p:sldLayoutId id="2147483686" r:id="rId26"/>
    <p:sldLayoutId id="2147483661" r:id="rId27"/>
    <p:sldLayoutId id="2147483691" r:id="rId28"/>
    <p:sldLayoutId id="2147483692" r:id="rId29"/>
    <p:sldLayoutId id="2147483693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menti.com/" TargetMode="External"/><Relationship Id="rId5" Type="http://schemas.openxmlformats.org/officeDocument/2006/relationships/hyperlink" Target="https://www.menti.com/alq1k4fy7git" TargetMode="Externa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forms.office.com/Pages/ResponsePage.aspx?id=aXkz7dap7EmD9BmywE7nHuxVoa5PsItFnzzR_QvDEntUNllIN1paSTcyQ1BIMjgxWUwyN0FCQUZTMi4u" TargetMode="External"/><Relationship Id="rId3" Type="http://schemas.openxmlformats.org/officeDocument/2006/relationships/image" Target="../media/image1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png"/><Relationship Id="rId5" Type="http://schemas.openxmlformats.org/officeDocument/2006/relationships/hyperlink" Target="http://www.menti.com/" TargetMode="External"/><Relationship Id="rId4" Type="http://schemas.openxmlformats.org/officeDocument/2006/relationships/hyperlink" Target="https://www.menti.com/aljju855d5u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B15A8BBD-BCC3-B970-CA39-24D3C97507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Johtajan ongelmanratkaisutaidot  ja henkilökohtainen kehitys</a:t>
            </a:r>
          </a:p>
        </p:txBody>
      </p:sp>
      <p:sp>
        <p:nvSpPr>
          <p:cNvPr id="5" name="Alaotsikko 4">
            <a:extLst>
              <a:ext uri="{FF2B5EF4-FFF2-40B4-BE49-F238E27FC236}">
                <a16:creationId xmlns:a16="http://schemas.microsoft.com/office/drawing/2014/main" id="{170587BB-834F-0C89-C84C-73F08054CA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18.2.2026</a:t>
            </a:r>
          </a:p>
        </p:txBody>
      </p:sp>
    </p:spTree>
    <p:extLst>
      <p:ext uri="{BB962C8B-B14F-4D97-AF65-F5344CB8AC3E}">
        <p14:creationId xmlns:p14="http://schemas.microsoft.com/office/powerpoint/2010/main" val="3607119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7A23B514-C1D3-AB7D-4232-D89B0643A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noProof="0" dirty="0"/>
              <a:t>Aloituskysely</a:t>
            </a: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9E154A8C-019F-BECD-3C77-3CC42944A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1825625"/>
            <a:ext cx="10448926" cy="872573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fi-FI" sz="2800" noProof="0" dirty="0"/>
              <a:t>Mikä on suurin ongelmanratkaisuun liittyvä haasteesi juuri nyt?</a:t>
            </a:r>
          </a:p>
        </p:txBody>
      </p:sp>
      <p:pic>
        <p:nvPicPr>
          <p:cNvPr id="7" name="Kuva 6" descr="Kuva, joka sisältää kohteen teksti, Fontti, kuvakaappaus, vihreä&#10;&#10;Tekoälyllä luotu sisältö voi olla virheellistä.">
            <a:extLst>
              <a:ext uri="{FF2B5EF4-FFF2-40B4-BE49-F238E27FC236}">
                <a16:creationId xmlns:a16="http://schemas.microsoft.com/office/drawing/2014/main" id="{2C04232D-7778-6053-344A-DCD599B8A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084" y="3638584"/>
            <a:ext cx="5761085" cy="872573"/>
          </a:xfrm>
          <a:prstGeom prst="rect">
            <a:avLst/>
          </a:prstGeom>
        </p:spPr>
      </p:pic>
      <p:pic>
        <p:nvPicPr>
          <p:cNvPr id="9" name="Kuva 8" descr="Kuva, joka sisältää kohteen kuvio, neliö, Grafiikka, pikseli&#10;&#10;Tekoälyllä luotu sisältö voi olla virheellistä.">
            <a:extLst>
              <a:ext uri="{FF2B5EF4-FFF2-40B4-BE49-F238E27FC236}">
                <a16:creationId xmlns:a16="http://schemas.microsoft.com/office/drawing/2014/main" id="{5FB5C0B4-79C2-3A3E-C6C3-16285DC31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8865" y="3040260"/>
            <a:ext cx="2303960" cy="2251097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539C41D0-234C-74CD-FB9F-44F2DC1268F9}"/>
              </a:ext>
            </a:extLst>
          </p:cNvPr>
          <p:cNvSpPr txBox="1"/>
          <p:nvPr/>
        </p:nvSpPr>
        <p:spPr>
          <a:xfrm>
            <a:off x="2499882" y="4701541"/>
            <a:ext cx="45401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dirty="0">
                <a:hlinkClick r:id="rId5"/>
              </a:rPr>
              <a:t>https://www.menti.com/alq1k4fy7git</a:t>
            </a:r>
            <a:r>
              <a:rPr lang="fi-FI" sz="2000" dirty="0"/>
              <a:t> 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03EE20AF-C551-E1B9-DDB4-DFC3F70E1BF2}"/>
              </a:ext>
            </a:extLst>
          </p:cNvPr>
          <p:cNvSpPr txBox="1"/>
          <p:nvPr/>
        </p:nvSpPr>
        <p:spPr>
          <a:xfrm>
            <a:off x="2236305" y="5291357"/>
            <a:ext cx="5021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000" dirty="0"/>
              <a:t>Tai </a:t>
            </a:r>
            <a:r>
              <a:rPr lang="fi-FI" sz="2000" dirty="0">
                <a:sym typeface="Wingdings" panose="05000000000000000000" pitchFamily="2" charset="2"/>
              </a:rPr>
              <a:t> </a:t>
            </a:r>
            <a:r>
              <a:rPr lang="fi-FI" sz="2000" dirty="0">
                <a:sym typeface="Wingdings" panose="05000000000000000000" pitchFamily="2" charset="2"/>
                <a:hlinkClick r:id="rId6"/>
              </a:rPr>
              <a:t>www.menti.com</a:t>
            </a:r>
            <a:r>
              <a:rPr lang="fi-FI" sz="2000" dirty="0">
                <a:sym typeface="Wingdings" panose="05000000000000000000" pitchFamily="2" charset="2"/>
              </a:rPr>
              <a:t>  </a:t>
            </a:r>
            <a:r>
              <a:rPr lang="fi-FI" sz="2000" dirty="0">
                <a:highlight>
                  <a:srgbClr val="0F5322"/>
                </a:highlight>
                <a:sym typeface="Wingdings" panose="05000000000000000000" pitchFamily="2" charset="2"/>
              </a:rPr>
              <a:t>I</a:t>
            </a:r>
            <a:r>
              <a:rPr lang="fi-FI" sz="2000" dirty="0">
                <a:sym typeface="Wingdings" panose="05000000000000000000" pitchFamily="2" charset="2"/>
              </a:rPr>
              <a:t>  koodi: 7315 4109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744810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B2B243-799E-C0C1-1DE0-A667F8E6F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>
            <a:normAutofit/>
          </a:bodyPr>
          <a:lstStyle/>
          <a:p>
            <a:r>
              <a:rPr lang="fi-FI" sz="3200" noProof="0" dirty="0"/>
              <a:t>Menestyvän yrittäjän taidot</a:t>
            </a:r>
          </a:p>
        </p:txBody>
      </p:sp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DB278A5B-CEA6-F1B0-3D65-0B61ABE955C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58248693"/>
              </p:ext>
            </p:extLst>
          </p:nvPr>
        </p:nvGraphicFramePr>
        <p:xfrm>
          <a:off x="1019173" y="1466850"/>
          <a:ext cx="6457951" cy="5026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Kuva 6">
            <a:extLst>
              <a:ext uri="{FF2B5EF4-FFF2-40B4-BE49-F238E27FC236}">
                <a16:creationId xmlns:a16="http://schemas.microsoft.com/office/drawing/2014/main" id="{69B91073-A254-2C91-B66D-1BBA2CD673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0"/>
            <a:ext cx="499621" cy="491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05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FABEFB-DD97-E468-B971-D813D90E5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365125"/>
            <a:ext cx="10448926" cy="1101725"/>
          </a:xfrm>
        </p:spPr>
        <p:txBody>
          <a:bodyPr anchor="ctr">
            <a:normAutofit/>
          </a:bodyPr>
          <a:lstStyle/>
          <a:p>
            <a:r>
              <a:rPr lang="fi-FI" sz="3200" dirty="0"/>
              <a:t>Itsensä johtaminen </a:t>
            </a:r>
            <a:br>
              <a:rPr lang="fi-FI" sz="3200" dirty="0"/>
            </a:br>
            <a:r>
              <a:rPr lang="fi-FI" sz="3200" dirty="0"/>
              <a:t>	–johtajuuden perusta</a:t>
            </a:r>
          </a:p>
        </p:txBody>
      </p:sp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FCDB1403-6CEB-4A93-6312-4C85A8ECEE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2738809"/>
              </p:ext>
            </p:extLst>
          </p:nvPr>
        </p:nvGraphicFramePr>
        <p:xfrm>
          <a:off x="1019175" y="1831975"/>
          <a:ext cx="683585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Kuva 6" descr="Kuva, joka sisältää kohteen marja, hedelmä, puu, kasvi&#10;&#10;Tekoälyllä luotu sisältö voi olla virheellistä.">
            <a:extLst>
              <a:ext uri="{FF2B5EF4-FFF2-40B4-BE49-F238E27FC236}">
                <a16:creationId xmlns:a16="http://schemas.microsoft.com/office/drawing/2014/main" id="{32284A75-D7A0-5C5B-6AC7-AFE1122110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1460" y="0"/>
            <a:ext cx="3400540" cy="685800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2C2B0F7E-652A-7F84-9D24-254100C370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8947" y="6307106"/>
            <a:ext cx="1533739" cy="457264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CB8F61F1-CE8A-1A08-9CA0-D6B3793B2CB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342"/>
          <a:stretch>
            <a:fillRect/>
          </a:stretch>
        </p:blipFill>
        <p:spPr>
          <a:xfrm>
            <a:off x="0" y="0"/>
            <a:ext cx="499621" cy="484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97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1A6224E3-C9F8-D827-B174-5A620898C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>
            <a:normAutofit/>
          </a:bodyPr>
          <a:lstStyle/>
          <a:p>
            <a:r>
              <a:rPr lang="fi-FI" sz="3200" dirty="0"/>
              <a:t>Johtajan arki pk-yrityksessä</a:t>
            </a:r>
          </a:p>
        </p:txBody>
      </p:sp>
      <p:pic>
        <p:nvPicPr>
          <p:cNvPr id="6" name="Kuva 5" descr="Kuva, joka sisältää kohteen Ihmisen kasvot, vaate, henkilö, hymy&#10;&#10;Tekoälyllä luotu sisältö voi olla virheellistä.">
            <a:extLst>
              <a:ext uri="{FF2B5EF4-FFF2-40B4-BE49-F238E27FC236}">
                <a16:creationId xmlns:a16="http://schemas.microsoft.com/office/drawing/2014/main" id="{9CC96E50-FD96-7949-98B0-731ECD3A3E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7700"/>
          <a:stretch>
            <a:fillRect/>
          </a:stretch>
        </p:blipFill>
        <p:spPr>
          <a:xfrm>
            <a:off x="1019174" y="1825625"/>
            <a:ext cx="6457951" cy="43513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80841ED0-39F2-48BC-3BF9-123A870C78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65275" y="1439923"/>
            <a:ext cx="3543300" cy="473703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i-FI" b="1" dirty="0"/>
              <a:t>Tyypillisiä haasteita:</a:t>
            </a:r>
          </a:p>
          <a:p>
            <a:pPr>
              <a:lnSpc>
                <a:spcPct val="100000"/>
              </a:lnSpc>
            </a:pPr>
            <a:r>
              <a:rPr lang="fi-FI" dirty="0"/>
              <a:t>Työn ja vapaa-ajan tasapaino</a:t>
            </a:r>
          </a:p>
          <a:p>
            <a:pPr>
              <a:lnSpc>
                <a:spcPct val="100000"/>
              </a:lnSpc>
            </a:pPr>
            <a:r>
              <a:rPr lang="fi-FI" dirty="0"/>
              <a:t>Päätöksen teko yksin – ei tiimiä tukena</a:t>
            </a:r>
          </a:p>
          <a:p>
            <a:pPr>
              <a:lnSpc>
                <a:spcPct val="100000"/>
              </a:lnSpc>
            </a:pPr>
            <a:r>
              <a:rPr lang="fi-FI" dirty="0"/>
              <a:t>Operatiivinen työ vie strategisen ajan</a:t>
            </a:r>
          </a:p>
          <a:p>
            <a:pPr>
              <a:lnSpc>
                <a:spcPct val="100000"/>
              </a:lnSpc>
            </a:pPr>
            <a:r>
              <a:rPr lang="fi-FI" dirty="0"/>
              <a:t>Ongelmat kertautuvat, jos ei puutu ajoissa</a:t>
            </a:r>
          </a:p>
          <a:p>
            <a:pPr>
              <a:lnSpc>
                <a:spcPct val="100000"/>
              </a:lnSpc>
            </a:pPr>
            <a:r>
              <a:rPr lang="fi-FI" dirty="0"/>
              <a:t>Tunteet ja liiketoiminta sekoittuvat</a:t>
            </a:r>
          </a:p>
          <a:p>
            <a:pPr>
              <a:lnSpc>
                <a:spcPct val="100000"/>
              </a:lnSpc>
            </a:pPr>
            <a:r>
              <a:rPr lang="fi-FI" dirty="0"/>
              <a:t>Epäonnistumisen pelko</a:t>
            </a:r>
          </a:p>
          <a:p>
            <a:pPr>
              <a:lnSpc>
                <a:spcPct val="100000"/>
              </a:lnSpc>
            </a:pPr>
            <a:r>
              <a:rPr lang="fi-FI" dirty="0"/>
              <a:t>Kiire - ei aikaa oman osaamisen kehittämiselle</a:t>
            </a:r>
          </a:p>
        </p:txBody>
      </p:sp>
    </p:spTree>
    <p:extLst>
      <p:ext uri="{BB962C8B-B14F-4D97-AF65-F5344CB8AC3E}">
        <p14:creationId xmlns:p14="http://schemas.microsoft.com/office/powerpoint/2010/main" val="94287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53D7DD-DA99-C1F0-5455-E4A7CB258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i-FI" noProof="0" dirty="0"/>
              <a:t>Mitä ongelmanratkaisu </a:t>
            </a:r>
            <a:br>
              <a:rPr lang="fi-FI" noProof="0" dirty="0"/>
            </a:br>
            <a:r>
              <a:rPr lang="fi-FI" noProof="0" dirty="0"/>
              <a:t>oikeasti on?</a:t>
            </a:r>
          </a:p>
        </p:txBody>
      </p:sp>
      <p:graphicFrame>
        <p:nvGraphicFramePr>
          <p:cNvPr id="9" name="Sisällön paikkamerkki 5">
            <a:extLst>
              <a:ext uri="{FF2B5EF4-FFF2-40B4-BE49-F238E27FC236}">
                <a16:creationId xmlns:a16="http://schemas.microsoft.com/office/drawing/2014/main" id="{B8563DC2-982E-B0E6-9100-FFEA3304BE9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71874384"/>
              </p:ext>
            </p:extLst>
          </p:nvPr>
        </p:nvGraphicFramePr>
        <p:xfrm>
          <a:off x="1019172" y="1768480"/>
          <a:ext cx="6457950" cy="3571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38A27AC6-81A6-56CD-5610-FDFE5A8DD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75257" y="1127374"/>
            <a:ext cx="3543300" cy="43513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fi-FI" noProof="0" dirty="0"/>
              <a:t>Ongelmanratkaisu on kognitiivinen prosessi, jossa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fi-FI" noProof="0" dirty="0"/>
              <a:t>tunnistetaan ero nykyisen tilanteen ja tavoitetilan välillä ja </a:t>
            </a:r>
          </a:p>
          <a:p>
            <a:pPr>
              <a:spcBef>
                <a:spcPts val="0"/>
              </a:spcBef>
            </a:pPr>
            <a:r>
              <a:rPr lang="fi-FI" noProof="0" dirty="0"/>
              <a:t>toimitaan sen poistamiseksi.</a:t>
            </a:r>
          </a:p>
          <a:p>
            <a:pPr marL="0" indent="0">
              <a:buNone/>
            </a:pPr>
            <a:endParaRPr lang="fi-FI" noProof="0" dirty="0"/>
          </a:p>
          <a:p>
            <a:pPr marL="0" indent="0">
              <a:buNone/>
            </a:pPr>
            <a:endParaRPr lang="fi-FI" noProof="0" dirty="0"/>
          </a:p>
        </p:txBody>
      </p:sp>
      <p:grpSp>
        <p:nvGrpSpPr>
          <p:cNvPr id="8" name="Ryhmä 7">
            <a:extLst>
              <a:ext uri="{FF2B5EF4-FFF2-40B4-BE49-F238E27FC236}">
                <a16:creationId xmlns:a16="http://schemas.microsoft.com/office/drawing/2014/main" id="{9157272A-3A2C-63E0-5F89-7485D3C0A83A}"/>
              </a:ext>
            </a:extLst>
          </p:cNvPr>
          <p:cNvGrpSpPr/>
          <p:nvPr/>
        </p:nvGrpSpPr>
        <p:grpSpPr>
          <a:xfrm>
            <a:off x="1462703" y="5577565"/>
            <a:ext cx="5400767" cy="915310"/>
            <a:chOff x="1057183" y="3434221"/>
            <a:chExt cx="5400767" cy="915310"/>
          </a:xfrm>
        </p:grpSpPr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280B54B3-3421-A623-A40C-65D3B4065461}"/>
                </a:ext>
              </a:extLst>
            </p:cNvPr>
            <p:cNvSpPr/>
            <p:nvPr/>
          </p:nvSpPr>
          <p:spPr>
            <a:xfrm>
              <a:off x="1057183" y="3434221"/>
              <a:ext cx="5400767" cy="915310"/>
            </a:xfrm>
            <a:prstGeom prst="rect">
              <a:avLst/>
            </a:prstGeom>
            <a:solidFill>
              <a:schemeClr val="accent1">
                <a:lumMod val="10000"/>
                <a:lumOff val="90000"/>
              </a:schemeClr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BF40BECD-C352-07B9-4E01-22314259EB9E}"/>
                </a:ext>
              </a:extLst>
            </p:cNvPr>
            <p:cNvSpPr txBox="1"/>
            <p:nvPr/>
          </p:nvSpPr>
          <p:spPr>
            <a:xfrm>
              <a:off x="1057183" y="3434221"/>
              <a:ext cx="5400767" cy="915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870" tIns="96870" rIns="96870" bIns="9687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1800" b="1" kern="1200" dirty="0"/>
                <a:t>Ongelmanratkaisu on opittavissa oleva taito, </a:t>
              </a:r>
              <a:br>
                <a:rPr lang="fi-FI" sz="1800" b="1" kern="1200" dirty="0"/>
              </a:br>
              <a:r>
                <a:rPr lang="fi-FI" sz="1800" b="1" kern="1200" dirty="0"/>
                <a:t>ei synnynnäinen ominaisuus.</a:t>
              </a:r>
              <a:endParaRPr lang="en-US" sz="1800" kern="1200" dirty="0"/>
            </a:p>
          </p:txBody>
        </p:sp>
      </p:grpSp>
      <p:pic>
        <p:nvPicPr>
          <p:cNvPr id="17" name="Kuva 16" descr="Kuva, joka sisältää kohteen vaate, henkilö, Ihmisen kasvot, hymy&#10;&#10;Tekoälyllä luotu sisältö voi olla virheellistä.">
            <a:extLst>
              <a:ext uri="{FF2B5EF4-FFF2-40B4-BE49-F238E27FC236}">
                <a16:creationId xmlns:a16="http://schemas.microsoft.com/office/drawing/2014/main" id="{281A0197-B9A9-8B98-BD06-8F9CC6F689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6972" y="4149404"/>
            <a:ext cx="3639871" cy="2381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2164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0D4EAB44-5009-7A4B-FDA1-3D1B78B46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Miksi ongelmanratkaisutaidot ovat tärkeitä?</a:t>
            </a:r>
          </a:p>
        </p:txBody>
      </p:sp>
      <p:sp>
        <p:nvSpPr>
          <p:cNvPr id="17" name="Sisällön paikkamerkki 4">
            <a:extLst>
              <a:ext uri="{FF2B5EF4-FFF2-40B4-BE49-F238E27FC236}">
                <a16:creationId xmlns:a16="http://schemas.microsoft.com/office/drawing/2014/main" id="{9972C32B-9537-38B7-4EDF-8F769EADA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3471" y="4308777"/>
            <a:ext cx="8422484" cy="222916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i-FI" dirty="0"/>
              <a:t> Reagoidaan aina oireisiin, ei syihin </a:t>
            </a:r>
            <a:br>
              <a:rPr lang="fi-FI" dirty="0"/>
            </a:br>
            <a:r>
              <a:rPr lang="fi-FI" dirty="0"/>
              <a:t> </a:t>
            </a:r>
            <a:r>
              <a:rPr lang="fi-FI" dirty="0">
                <a:sym typeface="Wingdings" panose="05000000000000000000" pitchFamily="2" charset="2"/>
              </a:rPr>
              <a:t> sama ongelma toistuu uudestaan ja uudestaan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dirty="0">
                <a:sym typeface="Wingdings" panose="05000000000000000000" pitchFamily="2" charset="2"/>
              </a:rPr>
              <a:t> Päätökset tehdään tunteella tai kiireessä  riskialttiit kalliit virheet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dirty="0"/>
              <a:t> Johtaja / yrittäjä kuormittuu, polttaa itsensä loppuun </a:t>
            </a:r>
            <a:br>
              <a:rPr lang="fi-FI" dirty="0"/>
            </a:br>
            <a:r>
              <a:rPr lang="fi-FI" dirty="0"/>
              <a:t> </a:t>
            </a:r>
            <a:r>
              <a:rPr lang="fi-FI" dirty="0">
                <a:sym typeface="Wingdings" panose="05000000000000000000" pitchFamily="2" charset="2"/>
              </a:rPr>
              <a:t> koska ”sammuttaa tulipaloja” koko ajan</a:t>
            </a:r>
            <a:endParaRPr lang="fi-FI" dirty="0"/>
          </a:p>
        </p:txBody>
      </p:sp>
      <p:pic>
        <p:nvPicPr>
          <p:cNvPr id="8" name="Kuva 7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A80E56C7-C417-371F-45C4-E9C837840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056" y="1590569"/>
            <a:ext cx="2715004" cy="2219635"/>
          </a:xfrm>
          <a:prstGeom prst="rect">
            <a:avLst/>
          </a:prstGeom>
        </p:spPr>
      </p:pic>
      <p:pic>
        <p:nvPicPr>
          <p:cNvPr id="10" name="Kuva 9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B6B954DE-250D-DEB9-BACA-4BF5A9DC10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570056" y="1585805"/>
            <a:ext cx="2715004" cy="2229161"/>
          </a:xfrm>
          <a:prstGeom prst="rect">
            <a:avLst/>
          </a:prstGeom>
        </p:spPr>
      </p:pic>
      <p:pic>
        <p:nvPicPr>
          <p:cNvPr id="12" name="Kuva 11" descr="Kuva, joka sisältää kohteen teksti, Fontti, kuvakaappaus, Grafiikka&#10;&#10;Tekoälyllä luotu sisältö voi olla virheellistä.">
            <a:extLst>
              <a:ext uri="{FF2B5EF4-FFF2-40B4-BE49-F238E27FC236}">
                <a16:creationId xmlns:a16="http://schemas.microsoft.com/office/drawing/2014/main" id="{9123033C-E39E-019B-E97C-1E805398EC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056" y="1585805"/>
            <a:ext cx="2676899" cy="2191056"/>
          </a:xfrm>
          <a:prstGeom prst="rect">
            <a:avLst/>
          </a:prstGeom>
        </p:spPr>
      </p:pic>
      <p:sp>
        <p:nvSpPr>
          <p:cNvPr id="13" name="Text 16">
            <a:extLst>
              <a:ext uri="{FF2B5EF4-FFF2-40B4-BE49-F238E27FC236}">
                <a16:creationId xmlns:a16="http://schemas.microsoft.com/office/drawing/2014/main" id="{E37B2A6B-7499-A554-BEFA-30D71A6459E4}"/>
              </a:ext>
            </a:extLst>
          </p:cNvPr>
          <p:cNvSpPr/>
          <p:nvPr/>
        </p:nvSpPr>
        <p:spPr>
          <a:xfrm>
            <a:off x="5644014" y="3810204"/>
            <a:ext cx="3996089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i="1" dirty="0">
                <a:solidFill>
                  <a:srgbClr val="9E9E9E"/>
                </a:solidFill>
              </a:rPr>
              <a:t>*McKinsey Global Institute / Deloitte SME Studies</a:t>
            </a:r>
            <a:endParaRPr lang="en-US" sz="1333" dirty="0"/>
          </a:p>
        </p:txBody>
      </p:sp>
      <p:sp>
        <p:nvSpPr>
          <p:cNvPr id="18" name="Sisällön paikkamerkki 4">
            <a:extLst>
              <a:ext uri="{FF2B5EF4-FFF2-40B4-BE49-F238E27FC236}">
                <a16:creationId xmlns:a16="http://schemas.microsoft.com/office/drawing/2014/main" id="{5DC227B7-8E41-684A-BA5E-EDE0EDD74FD5}"/>
              </a:ext>
            </a:extLst>
          </p:cNvPr>
          <p:cNvSpPr txBox="1">
            <a:spLocks/>
          </p:cNvSpPr>
          <p:nvPr/>
        </p:nvSpPr>
        <p:spPr>
          <a:xfrm>
            <a:off x="1141056" y="4470773"/>
            <a:ext cx="944229" cy="1905171"/>
          </a:xfrm>
          <a:prstGeom prst="rect">
            <a:avLst/>
          </a:prstGeom>
          <a:solidFill>
            <a:srgbClr val="B85042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>
                <a:solidFill>
                  <a:schemeClr val="bg1"/>
                </a:solidFill>
              </a:rPr>
              <a:t>Ilman taitoa:</a:t>
            </a:r>
          </a:p>
        </p:txBody>
      </p:sp>
    </p:spTree>
    <p:extLst>
      <p:ext uri="{BB962C8B-B14F-4D97-AF65-F5344CB8AC3E}">
        <p14:creationId xmlns:p14="http://schemas.microsoft.com/office/powerpoint/2010/main" val="4006140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FC971100-883E-7408-F942-9E9371A86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365125"/>
            <a:ext cx="10448926" cy="1101725"/>
          </a:xfrm>
        </p:spPr>
        <p:txBody>
          <a:bodyPr anchor="ctr">
            <a:normAutofit/>
          </a:bodyPr>
          <a:lstStyle/>
          <a:p>
            <a:r>
              <a:rPr lang="fi-FI" sz="3200"/>
              <a:t>Erilaisia ongelmatyyppejä – jokainen vaatii eri lähestymistavan</a:t>
            </a:r>
            <a:endParaRPr lang="fi-FI" sz="3200" dirty="0"/>
          </a:p>
        </p:txBody>
      </p:sp>
      <p:graphicFrame>
        <p:nvGraphicFramePr>
          <p:cNvPr id="7" name="Sisällön paikkamerkki 4">
            <a:extLst>
              <a:ext uri="{FF2B5EF4-FFF2-40B4-BE49-F238E27FC236}">
                <a16:creationId xmlns:a16="http://schemas.microsoft.com/office/drawing/2014/main" id="{40360B14-B78C-F5B1-1E56-02561AE301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8551551"/>
              </p:ext>
            </p:extLst>
          </p:nvPr>
        </p:nvGraphicFramePr>
        <p:xfrm>
          <a:off x="1019174" y="1825625"/>
          <a:ext cx="1044892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15712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Kuva, joka sisältää kohteen teksti, kuvakaappaus, mies, henkilö&#10;&#10;Tekoälyllä luotu sisältö voi olla virheellistä.">
            <a:extLst>
              <a:ext uri="{FF2B5EF4-FFF2-40B4-BE49-F238E27FC236}">
                <a16:creationId xmlns:a16="http://schemas.microsoft.com/office/drawing/2014/main" id="{85368853-0855-5B3A-AF76-399FF7E93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281" y="479361"/>
            <a:ext cx="10655791" cy="5727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4098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1FEE59D-B73D-086B-BD36-A638C5CC8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9A99AC-E099-7358-23E2-194176B93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Kolme sääntöä johtajan työkalupakkiin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7F94DD-BD8A-578E-6103-944B48F0F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4487" y="1616075"/>
            <a:ext cx="8963026" cy="4351338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fi-FI" b="1" dirty="0"/>
              <a:t>Mahdollista, älä sanele</a:t>
            </a:r>
          </a:p>
          <a:p>
            <a:pPr lvl="1"/>
            <a:r>
              <a:rPr lang="fi-FI" dirty="0"/>
              <a:t>Sinun ei tarvitse tietää kaikkia vastauksia, eikä ratkaista kaikkea itse. Tärkein tehtäväsi on luoda puitteet, jossa henkilöstö /tiimi voi ratkaista ongelmat tehokkaasti.</a:t>
            </a:r>
          </a:p>
          <a:p>
            <a:pPr marL="457200" indent="-457200">
              <a:buFont typeface="+mj-lt"/>
              <a:buAutoNum type="arabicPeriod"/>
            </a:pPr>
            <a:r>
              <a:rPr lang="fi-FI" b="1" dirty="0"/>
              <a:t>Analysoi ennen reagointia ja erota faktat tunteista</a:t>
            </a:r>
          </a:p>
          <a:p>
            <a:pPr lvl="1"/>
            <a:r>
              <a:rPr lang="fi-FI" dirty="0"/>
              <a:t>Epävarmuus herättää tunteita. Määrittele ongelma ensin tarkasti: Mitä oikeasti tapahtui? Erota tämä siitä, miltä tilanne tuntui. Johtajan on pysyttävä rauhallisena ja perustettava päätökset analysoituun tietoon.</a:t>
            </a:r>
          </a:p>
          <a:p>
            <a:pPr marL="457200" indent="-457200">
              <a:buFont typeface="+mj-lt"/>
              <a:buAutoNum type="arabicPeriod"/>
            </a:pPr>
            <a:r>
              <a:rPr lang="fi-FI" b="1" dirty="0"/>
              <a:t>Käännä haasteet opiksi</a:t>
            </a:r>
          </a:p>
          <a:p>
            <a:pPr lvl="1"/>
            <a:r>
              <a:rPr lang="fi-FI" dirty="0"/>
              <a:t> Älä etsi syyllistä, vaan ratkaisuja. Kun kohtaatte kriisin, kysy: ”Mitä opimme tästä?” Näin rakennat yritystä, joka ei kaadu vastoinkäymisiin. Jokainen ongelma on tilaisuus kehittää yrityksen toimintakulttuuria ja muutoskykyä.</a:t>
            </a:r>
          </a:p>
        </p:txBody>
      </p:sp>
    </p:spTree>
    <p:extLst>
      <p:ext uri="{BB962C8B-B14F-4D97-AF65-F5344CB8AC3E}">
        <p14:creationId xmlns:p14="http://schemas.microsoft.com/office/powerpoint/2010/main" val="1868757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B381A7-4661-5A44-14CC-3D33ED90B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i-FI" sz="3200" dirty="0"/>
              <a:t>Ongelmanratkaisutaidot – johtajan työkalupakki</a:t>
            </a:r>
          </a:p>
        </p:txBody>
      </p:sp>
      <p:pic>
        <p:nvPicPr>
          <p:cNvPr id="9" name="Kuva 8" descr="Kuva, joka sisältää kohteen työkalu, puusepän työkalut, käsityökalu, sisä-&#10;&#10;Tekoälyllä luotu sisältö voi olla virheellistä.">
            <a:extLst>
              <a:ext uri="{FF2B5EF4-FFF2-40B4-BE49-F238E27FC236}">
                <a16:creationId xmlns:a16="http://schemas.microsoft.com/office/drawing/2014/main" id="{CFE3DEAC-C35F-1E7E-7D11-D1E6E55134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620" r="-1" b="22799"/>
          <a:stretch>
            <a:fillRect/>
          </a:stretch>
        </p:blipFill>
        <p:spPr>
          <a:xfrm>
            <a:off x="1019174" y="1586593"/>
            <a:ext cx="1044892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0683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2AC7586-6C40-1CD9-0506-1C5E57500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561E770-EB78-AC6B-0D70-75AC883D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365125"/>
            <a:ext cx="10448926" cy="1101725"/>
          </a:xfrm>
        </p:spPr>
        <p:txBody>
          <a:bodyPr anchor="ctr">
            <a:normAutofit/>
          </a:bodyPr>
          <a:lstStyle/>
          <a:p>
            <a:r>
              <a:rPr lang="fi-FI" sz="3200" dirty="0"/>
              <a:t>Ongelmanratkaisun 4 vaihetta</a:t>
            </a:r>
          </a:p>
        </p:txBody>
      </p:sp>
      <p:graphicFrame>
        <p:nvGraphicFramePr>
          <p:cNvPr id="7" name="Sisällön paikkamerkki 4">
            <a:extLst>
              <a:ext uri="{FF2B5EF4-FFF2-40B4-BE49-F238E27FC236}">
                <a16:creationId xmlns:a16="http://schemas.microsoft.com/office/drawing/2014/main" id="{0C540ED8-E560-D40E-E611-16E111D141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5887202"/>
              </p:ext>
            </p:extLst>
          </p:nvPr>
        </p:nvGraphicFramePr>
        <p:xfrm>
          <a:off x="1019174" y="1647205"/>
          <a:ext cx="1044892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2433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4C1FEDED-98F8-6FC4-1320-39558606A2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4845" y="1797345"/>
            <a:ext cx="6457950" cy="4351338"/>
          </a:xfrm>
        </p:spPr>
        <p:txBody>
          <a:bodyPr>
            <a:normAutofit/>
          </a:bodyPr>
          <a:lstStyle/>
          <a:p>
            <a:r>
              <a:rPr lang="fi-FI" sz="1800" b="1" dirty="0"/>
              <a:t>Tilanne:</a:t>
            </a:r>
            <a:r>
              <a:rPr lang="fi-FI" sz="1800" dirty="0"/>
              <a:t> </a:t>
            </a:r>
            <a:br>
              <a:rPr lang="fi-FI" sz="1800" dirty="0"/>
            </a:br>
            <a:r>
              <a:rPr lang="fi-FI" sz="1800" dirty="0"/>
              <a:t>Tärkein toimittaja menee konkurssiin keskellä sesonkia. Tuotteita ei saada enää toimitettua asiakkaille sovitusti.</a:t>
            </a:r>
          </a:p>
          <a:p>
            <a:r>
              <a:rPr lang="fi-FI" sz="1800" b="1" dirty="0"/>
              <a:t>Toimenpiteet:</a:t>
            </a:r>
            <a:br>
              <a:rPr lang="fi-FI" sz="1800" dirty="0"/>
            </a:br>
            <a:r>
              <a:rPr lang="fi-FI" sz="1800" dirty="0"/>
              <a:t>Välittömästi etsittiin vaihtoehtoisia toimittajia, soitettiin avainasiakkaille ja sovittiin uudet toimitusajat rehellisesti, neuvoteltiin maksuaikoja kassavirran turvaamiseksi.</a:t>
            </a:r>
          </a:p>
          <a:p>
            <a:r>
              <a:rPr lang="fi-FI" sz="1800" b="1" dirty="0"/>
              <a:t>Lopputulos: </a:t>
            </a:r>
            <a:br>
              <a:rPr lang="fi-FI" sz="1800" dirty="0"/>
            </a:br>
            <a:r>
              <a:rPr lang="fi-FI" sz="1800" dirty="0"/>
              <a:t>Kriisistä selvittiin menestyksekkäästi. Asiakkaat arvostivat avointa viestintää. Yrittäjä oppi varautumaan: nyt on varasuunnitelma ja laajempi yhteistyöverkosto.</a:t>
            </a:r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5E6CB1A6-FF17-9E6C-6109-558D85137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/>
          <a:lstStyle/>
          <a:p>
            <a:r>
              <a:rPr lang="fi-FI" dirty="0"/>
              <a:t>Case: </a:t>
            </a:r>
            <a:br>
              <a:rPr lang="fi-FI" dirty="0"/>
            </a:br>
            <a:r>
              <a:rPr lang="fi-FI" sz="3200" dirty="0"/>
              <a:t>Pienen yrityksen kriisinhallinta</a:t>
            </a:r>
            <a:endParaRPr lang="fi-FI" dirty="0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9D9D3FA-0E7B-5827-C679-D5CC271F25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32"/>
          <a:stretch>
            <a:fillRect/>
          </a:stretch>
        </p:blipFill>
        <p:spPr>
          <a:xfrm>
            <a:off x="0" y="0"/>
            <a:ext cx="496711" cy="484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134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teksti, kuvakaappaus&#10;&#10;Tekoälyllä luotu sisältö voi olla virheellistä.">
            <a:extLst>
              <a:ext uri="{FF2B5EF4-FFF2-40B4-BE49-F238E27FC236}">
                <a16:creationId xmlns:a16="http://schemas.microsoft.com/office/drawing/2014/main" id="{0AF365C8-61A1-5DBD-FC8B-E5BF6D91C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462116"/>
            <a:ext cx="11298227" cy="6163535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2F986DA7-F4FA-0565-B1D9-54C616F28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335" y="6283296"/>
            <a:ext cx="1733792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77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>
            <a:extLst>
              <a:ext uri="{FF2B5EF4-FFF2-40B4-BE49-F238E27FC236}">
                <a16:creationId xmlns:a16="http://schemas.microsoft.com/office/drawing/2014/main" id="{85F819B0-27E3-8F48-D02A-FD8B0E470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Työkalu: Pysähdy – Hengitä – Näe </a:t>
            </a:r>
            <a:r>
              <a:rPr lang="fi-FI" dirty="0"/>
              <a:t>-malli</a:t>
            </a:r>
          </a:p>
        </p:txBody>
      </p:sp>
      <p:pic>
        <p:nvPicPr>
          <p:cNvPr id="12" name="Kuva 11" descr="Kuva, joka sisältää kohteen teksti, kuvakaappaus, kello&#10;&#10;Tekoälyllä luotu sisältö voi olla virheellistä.">
            <a:extLst>
              <a:ext uri="{FF2B5EF4-FFF2-40B4-BE49-F238E27FC236}">
                <a16:creationId xmlns:a16="http://schemas.microsoft.com/office/drawing/2014/main" id="{A991238C-AA1D-2AC3-46AD-D8E38ED28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1026" y="1466850"/>
            <a:ext cx="9069947" cy="465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09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93F05-ADCA-554D-F0A9-F585B7510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371F17-913A-9CA5-06FE-73D8D5E61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i-FI" dirty="0"/>
              <a:t>Työkalu: 5 x Miksi? </a:t>
            </a:r>
            <a:br>
              <a:rPr lang="fi-FI" dirty="0"/>
            </a:br>
            <a:r>
              <a:rPr lang="fi-FI" dirty="0"/>
              <a:t>                      -juurisyyanalyysi</a:t>
            </a:r>
          </a:p>
        </p:txBody>
      </p:sp>
      <p:sp>
        <p:nvSpPr>
          <p:cNvPr id="14" name="Sisällön paikkamerkki 13">
            <a:extLst>
              <a:ext uri="{FF2B5EF4-FFF2-40B4-BE49-F238E27FC236}">
                <a16:creationId xmlns:a16="http://schemas.microsoft.com/office/drawing/2014/main" id="{1FD0A421-DFA9-A0C1-CD9B-5D3C85372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3399" y="810704"/>
            <a:ext cx="3696093" cy="5806911"/>
          </a:xfrm>
        </p:spPr>
        <p:txBody>
          <a:bodyPr>
            <a:normAutofit fontScale="92500" lnSpcReduction="20000"/>
          </a:bodyPr>
          <a:lstStyle/>
          <a:p>
            <a:r>
              <a:rPr lang="fi-FI" sz="1800" dirty="0"/>
              <a:t>Sopii hyvin pk –yrityksille</a:t>
            </a:r>
          </a:p>
          <a:p>
            <a:r>
              <a:rPr lang="fi-FI" sz="1800" dirty="0"/>
              <a:t>Yksinkertainen, auttaa löytämään syyn kysymällä </a:t>
            </a:r>
            <a:r>
              <a:rPr lang="fi-FI" sz="1800" b="1" dirty="0"/>
              <a:t>miksi </a:t>
            </a:r>
            <a:r>
              <a:rPr lang="fi-FI" sz="1800" dirty="0"/>
              <a:t>peräkkäin 5 kertaa.</a:t>
            </a:r>
          </a:p>
          <a:p>
            <a:r>
              <a:rPr lang="fi-FI" sz="1800" dirty="0"/>
              <a:t>Vähentää syyllisten etsimistä ja parantaa avoimuutta</a:t>
            </a:r>
          </a:p>
          <a:p>
            <a:r>
              <a:rPr lang="fi-FI" sz="1800" dirty="0"/>
              <a:t>Voi käyttää ongelmanratkaisuun tai henkilökohtaisen kehittymisen työkaluna</a:t>
            </a:r>
          </a:p>
          <a:p>
            <a:pPr marL="457200" lvl="1" indent="0">
              <a:spcBef>
                <a:spcPts val="600"/>
              </a:spcBef>
              <a:buNone/>
            </a:pPr>
            <a:r>
              <a:rPr lang="fi-FI" sz="1800" dirty="0"/>
              <a:t>✅ Toistuva / sama ongelma tulee uudestaan
✅ Asiakasreklamaatiot ja laadun poikkeamat
✅ Henkilöstöongelmat ("miksi sama työtekijä myöhästyy toistuvasti?")</a:t>
            </a:r>
          </a:p>
          <a:p>
            <a:r>
              <a:rPr lang="fi-FI" sz="1800" dirty="0"/>
              <a:t>Joskus juurisyy löytyy 3 kysymyksellä, joskus tarvitaan 7. Tärkeintä on pysähtyä kaivamaan.</a:t>
            </a:r>
          </a:p>
          <a:p>
            <a:endParaRPr lang="fi-FI" dirty="0"/>
          </a:p>
        </p:txBody>
      </p:sp>
      <p:pic>
        <p:nvPicPr>
          <p:cNvPr id="18" name="Kuva 17" descr="Kuva, joka sisältää kohteen teksti, kuvakaappaus, Fontti, numero&#10;&#10;Tekoälyllä luotu sisältö voi olla virheellistä.">
            <a:extLst>
              <a:ext uri="{FF2B5EF4-FFF2-40B4-BE49-F238E27FC236}">
                <a16:creationId xmlns:a16="http://schemas.microsoft.com/office/drawing/2014/main" id="{E2AAD296-67E8-578C-3CB7-C1681E1BB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85" y="2220685"/>
            <a:ext cx="7106126" cy="346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37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97DCF00-1D81-8C9A-C725-EB345ADC4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7EDB72-4EA5-6816-EB61-562E2A0A6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i-FI" dirty="0"/>
              <a:t>Työkalu: 5 x Miksi? </a:t>
            </a:r>
            <a:br>
              <a:rPr lang="fi-FI" dirty="0"/>
            </a:br>
            <a:r>
              <a:rPr lang="fi-FI" dirty="0"/>
              <a:t>                      -juurisyyanalyysi</a:t>
            </a:r>
          </a:p>
        </p:txBody>
      </p:sp>
      <p:sp>
        <p:nvSpPr>
          <p:cNvPr id="5" name="Sisällön paikkamerkki 6">
            <a:extLst>
              <a:ext uri="{FF2B5EF4-FFF2-40B4-BE49-F238E27FC236}">
                <a16:creationId xmlns:a16="http://schemas.microsoft.com/office/drawing/2014/main" id="{CA6FF514-46CF-816A-9F9C-690A1B2BE9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22612" y="1744424"/>
            <a:ext cx="6154513" cy="4787003"/>
          </a:xfrm>
        </p:spPr>
        <p:txBody>
          <a:bodyPr>
            <a:normAutofit lnSpcReduction="10000"/>
          </a:bodyPr>
          <a:lstStyle/>
          <a:p>
            <a:r>
              <a:rPr lang="fi-FI" sz="1800" dirty="0"/>
              <a:t>Sopii hyvin pk –yrityksille</a:t>
            </a:r>
          </a:p>
          <a:p>
            <a:r>
              <a:rPr lang="fi-FI" sz="1800" dirty="0"/>
              <a:t>Yksinkertainen </a:t>
            </a:r>
            <a:r>
              <a:rPr lang="fi-FI" sz="1800" dirty="0">
                <a:sym typeface="Wingdings" panose="05000000000000000000" pitchFamily="2" charset="2"/>
              </a:rPr>
              <a:t></a:t>
            </a:r>
            <a:r>
              <a:rPr lang="fi-FI" sz="1800" dirty="0"/>
              <a:t> 5 X Miksi ? –menetelmä auttaa löytämään syyn kysymällä miksi peräkkäin 5 kertaa.</a:t>
            </a:r>
          </a:p>
          <a:p>
            <a:r>
              <a:rPr lang="fi-FI" sz="1800" dirty="0"/>
              <a:t>Vähentää syyllisten etsimistä ja parantaa avoimuutta</a:t>
            </a:r>
          </a:p>
          <a:p>
            <a:r>
              <a:rPr lang="fi-FI" sz="1800" dirty="0"/>
              <a:t>Voi käyttää ongelmanratkaisuun tai henkilökohtaisen kehittymisen työkaluna</a:t>
            </a:r>
          </a:p>
          <a:p>
            <a:r>
              <a:rPr lang="fi-FI" sz="1800" dirty="0"/>
              <a:t>Milloin:	</a:t>
            </a:r>
          </a:p>
          <a:p>
            <a:pPr marL="457200" lvl="1" indent="0">
              <a:spcBef>
                <a:spcPts val="600"/>
              </a:spcBef>
              <a:buNone/>
            </a:pPr>
            <a:r>
              <a:rPr lang="fi-FI" sz="1800" dirty="0"/>
              <a:t>✅ Toistuva / sama ongelma tulee uudestaan
✅ Asiakasreklamaatiot ja laadun poikkeamat
✅ Henkilöstöongelmat ("miksi sama työtekijä myöhästyy toistuvasti?")</a:t>
            </a:r>
          </a:p>
          <a:p>
            <a:r>
              <a:rPr lang="fi-FI" sz="1800" dirty="0"/>
              <a:t>Joskus juurisyy löytyy 3 kysymyksellä, joskus tarvitaan 7. Tärkeintä on pysähtyä kaivamaan.</a:t>
            </a:r>
          </a:p>
        </p:txBody>
      </p:sp>
      <p:sp>
        <p:nvSpPr>
          <p:cNvPr id="9" name="Sisällön paikkamerkki 5">
            <a:extLst>
              <a:ext uri="{FF2B5EF4-FFF2-40B4-BE49-F238E27FC236}">
                <a16:creationId xmlns:a16="http://schemas.microsoft.com/office/drawing/2014/main" id="{8F56E0BC-3472-F73D-01E7-166446DFF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50925" y="873034"/>
            <a:ext cx="4058195" cy="580818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i-FI" sz="1500" i="1" dirty="0"/>
              <a:t>Esimerkkitilanne: Tärkeä asiakastoimitus myöhästyi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fi-FI" sz="1500" b="1" dirty="0"/>
              <a:t>Miksi toimitus myöhästyi?</a:t>
            </a:r>
            <a:br>
              <a:rPr lang="fi-FI" sz="1500" b="1" dirty="0"/>
            </a:br>
            <a:r>
              <a:rPr lang="fi-FI" sz="1500" dirty="0"/>
              <a:t>- Tuotteet eivät olleet pakattuina, kun kuljetusliike tuli niitä hakemaan.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fi-FI" sz="1500" b="1" dirty="0"/>
              <a:t>Miksi tuotteet eivät olleet pakattuina?</a:t>
            </a:r>
            <a:br>
              <a:rPr lang="fi-FI" sz="1500" b="1" dirty="0"/>
            </a:br>
            <a:r>
              <a:rPr lang="fi-FI" sz="1500" dirty="0"/>
              <a:t>- Oikeankokoiset laatikot olivat loppuneet.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fi-FI" sz="1500" b="1" dirty="0"/>
              <a:t>Miksi laatikot olivat loppuneet?</a:t>
            </a:r>
            <a:br>
              <a:rPr lang="fi-FI" sz="1500" b="1" dirty="0"/>
            </a:br>
            <a:r>
              <a:rPr lang="fi-FI" sz="1500" dirty="0"/>
              <a:t>- Uusia ei oltu tilattu ajoissa, vaikka varasto oli vähissä.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fi-FI" sz="1500" b="1" dirty="0"/>
              <a:t>Miksi uusia laatikoita ei tilattu ajoissa?</a:t>
            </a:r>
            <a:br>
              <a:rPr lang="fi-FI" sz="1500" dirty="0"/>
            </a:br>
            <a:r>
              <a:rPr lang="fi-FI" sz="1500" dirty="0"/>
              <a:t>- Tilaamisesta vastaava henkilö oli sairauslomalla, eikä kukaan muu tiennyt, että olisi pitänyt tilata.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fi-FI" sz="1500" b="1" dirty="0"/>
              <a:t>Miksi kukaan muu ei tiennyt?</a:t>
            </a:r>
            <a:br>
              <a:rPr lang="fi-FI" sz="1500" dirty="0"/>
            </a:br>
            <a:r>
              <a:rPr lang="fi-FI" sz="1500" b="1" dirty="0">
                <a:highlight>
                  <a:srgbClr val="BBF3CB"/>
                </a:highlight>
              </a:rPr>
              <a:t>Juurisyy</a:t>
            </a:r>
            <a:r>
              <a:rPr lang="fi-FI" sz="1500" dirty="0"/>
              <a:t>: Tieto on vain yhden ihmisen päässä, eikä meillä ole määritelty ”hälytysrajaa” tai visuaalista merkkiä, joka kertoisi milloin pitää tehdä tilaus.</a:t>
            </a:r>
          </a:p>
        </p:txBody>
      </p:sp>
      <p:pic>
        <p:nvPicPr>
          <p:cNvPr id="11" name="Kuva 10" descr="Kuva, joka sisältää kohteen teksti, kuvakaappaus, Fontti, numero&#10;&#10;Tekoälyllä luotu sisältö voi olla virheellistä.">
            <a:extLst>
              <a:ext uri="{FF2B5EF4-FFF2-40B4-BE49-F238E27FC236}">
                <a16:creationId xmlns:a16="http://schemas.microsoft.com/office/drawing/2014/main" id="{C01E71A9-27FC-DCCD-01A1-EC9E8C601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0595" y="782425"/>
            <a:ext cx="3208873" cy="589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21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tsikko 1">
            <a:extLst>
              <a:ext uri="{FF2B5EF4-FFF2-40B4-BE49-F238E27FC236}">
                <a16:creationId xmlns:a16="http://schemas.microsoft.com/office/drawing/2014/main" id="{08131A6D-DDEE-97AD-52D9-8045849A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457950" cy="1101725"/>
          </a:xfrm>
        </p:spPr>
        <p:txBody>
          <a:bodyPr anchor="ctr">
            <a:normAutofit/>
          </a:bodyPr>
          <a:lstStyle/>
          <a:p>
            <a:r>
              <a:rPr lang="fi-FI" noProof="0" dirty="0"/>
              <a:t>Työkalu: Kalanruotokaavio tai </a:t>
            </a:r>
            <a:br>
              <a:rPr lang="fi-FI" noProof="0" dirty="0"/>
            </a:br>
            <a:r>
              <a:rPr lang="fi-FI" noProof="0" dirty="0"/>
              <a:t>syy-seurauskaavio</a:t>
            </a:r>
          </a:p>
        </p:txBody>
      </p:sp>
      <p:pic>
        <p:nvPicPr>
          <p:cNvPr id="11" name="Kuva 10" descr="Kuva, joka sisältää kohteen teksti, viiva, diagrammi, kuvakaappaus&#10;&#10;Tekoälyllä luotu sisältö voi olla virheellistä.">
            <a:extLst>
              <a:ext uri="{FF2B5EF4-FFF2-40B4-BE49-F238E27FC236}">
                <a16:creationId xmlns:a16="http://schemas.microsoft.com/office/drawing/2014/main" id="{BD95651E-F8DA-C603-2B5E-47BBB1823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045" y="1888562"/>
            <a:ext cx="7004210" cy="3817294"/>
          </a:xfrm>
          <a:prstGeom prst="rect">
            <a:avLst/>
          </a:prstGeom>
          <a:noFill/>
        </p:spPr>
      </p:pic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1686B83-59AF-18B0-EA1A-B2985A2AB4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00416" y="806080"/>
            <a:ext cx="4291584" cy="5561997"/>
          </a:xfrm>
        </p:spPr>
        <p:txBody>
          <a:bodyPr>
            <a:normAutofit/>
          </a:bodyPr>
          <a:lstStyle/>
          <a:p>
            <a:r>
              <a:rPr lang="fi-FI" sz="1800" noProof="0" dirty="0"/>
              <a:t>Useita rinnakkaisia syitä</a:t>
            </a:r>
          </a:p>
          <a:p>
            <a:r>
              <a:rPr lang="fi-FI" sz="1800" dirty="0"/>
              <a:t>Milloin käyttää:</a:t>
            </a:r>
          </a:p>
          <a:p>
            <a:pPr marL="457200" lvl="1" indent="0">
              <a:buNone/>
            </a:pPr>
            <a:r>
              <a:rPr lang="fi-FI" sz="1800" dirty="0"/>
              <a:t>✅ Kun ongelma on monimutkainen ja syitä on todennäköisesti useita
✅ Tiimityöskentelyssä – sopii hyvin palaveriin
✅ Kun tarvitset kokonaiskuvan</a:t>
            </a:r>
            <a:endParaRPr lang="fi-FI" sz="1800" noProof="0" dirty="0"/>
          </a:p>
          <a:p>
            <a:pPr marL="457200" lvl="1" indent="0">
              <a:buNone/>
            </a:pPr>
            <a:endParaRPr lang="fi-FI" sz="1800" noProof="0" dirty="0"/>
          </a:p>
          <a:p>
            <a:pPr>
              <a:spcBef>
                <a:spcPts val="0"/>
              </a:spcBef>
            </a:pPr>
            <a:r>
              <a:rPr lang="fi-FI" sz="1700" noProof="0" dirty="0"/>
              <a:t>Pk-yrityksissä kategoriat:</a:t>
            </a:r>
            <a:endParaRPr lang="fi-FI" sz="1700" dirty="0"/>
          </a:p>
          <a:p>
            <a:pPr lvl="1">
              <a:spcBef>
                <a:spcPts val="0"/>
              </a:spcBef>
            </a:pPr>
            <a:r>
              <a:rPr lang="fi-FI" sz="1700" noProof="0" dirty="0"/>
              <a:t>Ihmiset / Osaaminen
Prosessit / Menetelmät
Asiakkaat / Markkina
Tuote / Palvelu
Viestintä / Myynti
Resurssit / Raha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A8AC2ADF-2EED-DDE3-A5CE-701999962405}"/>
              </a:ext>
            </a:extLst>
          </p:cNvPr>
          <p:cNvSpPr txBox="1"/>
          <p:nvPr/>
        </p:nvSpPr>
        <p:spPr>
          <a:xfrm>
            <a:off x="6378990" y="2182368"/>
            <a:ext cx="1259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Kirjoita ongelma ”kalan päähän”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F4522CA9-8113-6492-4EFD-A3E68DC024DA}"/>
              </a:ext>
            </a:extLst>
          </p:cNvPr>
          <p:cNvSpPr txBox="1"/>
          <p:nvPr/>
        </p:nvSpPr>
        <p:spPr>
          <a:xfrm>
            <a:off x="1019175" y="4510571"/>
            <a:ext cx="1304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Kirjaa KAIKKI mahdolliset syyt</a:t>
            </a:r>
          </a:p>
        </p:txBody>
      </p:sp>
    </p:spTree>
    <p:extLst>
      <p:ext uri="{BB962C8B-B14F-4D97-AF65-F5344CB8AC3E}">
        <p14:creationId xmlns:p14="http://schemas.microsoft.com/office/powerpoint/2010/main" val="1970962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36A4A9-990B-0093-14C9-3B7936BCC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Työkalu: SWOT -analyysi</a:t>
            </a:r>
          </a:p>
        </p:txBody>
      </p:sp>
      <p:pic>
        <p:nvPicPr>
          <p:cNvPr id="6" name="Sisällön paikkamerkki 5" descr="Kuva, joka sisältää kohteen teksti, kuvakaappaus, Fontti, numero&#10;&#10;Tekoälyllä luotu sisältö voi olla virheellistä.">
            <a:extLst>
              <a:ext uri="{FF2B5EF4-FFF2-40B4-BE49-F238E27FC236}">
                <a16:creationId xmlns:a16="http://schemas.microsoft.com/office/drawing/2014/main" id="{2D638BE8-3F86-DB83-9AFC-DD0070D0700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92720" y="1912944"/>
            <a:ext cx="7015778" cy="3677284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C6038B1E-BB2B-E92B-71F7-B350B034CDE7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8231469" y="754153"/>
            <a:ext cx="3367811" cy="561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ts val="2160"/>
              </a:lnSpc>
              <a:spcAft>
                <a:spcPct val="0"/>
              </a:spcAft>
              <a:buClrTx/>
            </a:pPr>
            <a:r>
              <a:rPr kumimoji="0" lang="fi-FI" altLang="fi-F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Näet kokonaisuuden</a:t>
            </a:r>
            <a:r>
              <a:rPr kumimoji="0" lang="fi-FI" altLang="fi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– kaikki oleellinen yhdellä silmäyksellä: mitä osaat(te), missä on aukkoja, mitä mahdollisuuksia on. </a:t>
            </a:r>
          </a:p>
          <a:p>
            <a:pPr eaLnBrk="0" fontAlgn="base" hangingPunct="0">
              <a:lnSpc>
                <a:spcPts val="2160"/>
              </a:lnSpc>
              <a:spcAft>
                <a:spcPct val="0"/>
              </a:spcAft>
              <a:buClrTx/>
            </a:pPr>
            <a:r>
              <a:rPr lang="fi-FI" altLang="fi-FI" sz="1800" b="1" dirty="0"/>
              <a:t>Tunnistat riskit ajoissa – mitä uhkia lähestyy </a:t>
            </a:r>
            <a:r>
              <a:rPr lang="fi-FI" altLang="fi-FI" sz="1800" dirty="0"/>
              <a:t>(kilpailu, markkinamuutos) ja miten niihin </a:t>
            </a:r>
            <a:r>
              <a:rPr kumimoji="0" lang="fi-FI" altLang="fi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voi varautua. </a:t>
            </a:r>
          </a:p>
          <a:p>
            <a:pPr eaLnBrk="0" fontAlgn="base" hangingPunct="0">
              <a:lnSpc>
                <a:spcPts val="2160"/>
              </a:lnSpc>
              <a:spcAft>
                <a:spcPct val="0"/>
              </a:spcAft>
              <a:buClrTx/>
            </a:pPr>
            <a:r>
              <a:rPr lang="fi-FI" altLang="fi-FI" sz="1800" b="1" dirty="0"/>
              <a:t>Auttaa löytämään</a:t>
            </a:r>
            <a:r>
              <a:rPr kumimoji="0" lang="fi-FI" altLang="fi-F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piilotetut mahdollisuudet</a:t>
            </a:r>
            <a:r>
              <a:rPr kumimoji="0" lang="fi-FI" altLang="fi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– yhdistämällä vahvuudet ja tilaisuudet löydät uusia liiketoimintamahdollisuuksia.</a:t>
            </a:r>
          </a:p>
          <a:p>
            <a:pPr eaLnBrk="0" fontAlgn="base" hangingPunct="0">
              <a:lnSpc>
                <a:spcPts val="2160"/>
              </a:lnSpc>
              <a:spcAft>
                <a:spcPct val="0"/>
              </a:spcAft>
              <a:buClrTx/>
            </a:pPr>
            <a:r>
              <a:rPr kumimoji="0" lang="fi-FI" altLang="fi-F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Helpottaa päätöksiä</a:t>
            </a:r>
            <a:r>
              <a:rPr kumimoji="0" lang="fi-FI" altLang="fi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– kannattaako investoida, laajentaa, palkata? SWOT antaa perustelut päätökselle. </a:t>
            </a:r>
          </a:p>
        </p:txBody>
      </p:sp>
    </p:spTree>
    <p:extLst>
      <p:ext uri="{BB962C8B-B14F-4D97-AF65-F5344CB8AC3E}">
        <p14:creationId xmlns:p14="http://schemas.microsoft.com/office/powerpoint/2010/main" val="295209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FBDE35-50D2-9888-0181-0115135E9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Työkalu: Eisenhowerin matriisi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65DD76B-F585-95A3-5CD7-B3D349DFA3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32357" y="2817640"/>
            <a:ext cx="3543300" cy="3966788"/>
          </a:xfrm>
        </p:spPr>
        <p:txBody>
          <a:bodyPr>
            <a:normAutofit/>
          </a:bodyPr>
          <a:lstStyle/>
          <a:p>
            <a:r>
              <a:rPr lang="fi-FI" sz="1600" dirty="0"/>
              <a:t>Yksinkertaisin ja tehokkain työkalu oman ajankäytön ja priorisoinnin johtamiseen </a:t>
            </a:r>
            <a:r>
              <a:rPr lang="en-US" sz="1600" dirty="0"/>
              <a:t>
</a:t>
            </a:r>
            <a:r>
              <a:rPr lang="fi-FI" sz="1600" noProof="0" dirty="0"/>
              <a:t>Useimmat johtajat viettävät 70-80% ajastaan lohkossa "Tee nyt" (kiiretulipalojen sammuttaminen). Joskus myös lohkossa "Delegoi" (kokoukset, rutiinit). Mutta lohkosta "Suunnittele" – sieltä tulee pitkän aikavälin menestys – puuttuvat tunnit kokonaan.</a:t>
            </a:r>
            <a:endParaRPr lang="fi-FI" dirty="0"/>
          </a:p>
        </p:txBody>
      </p:sp>
      <p:pic>
        <p:nvPicPr>
          <p:cNvPr id="10" name="Kuva 9" descr="Kuva, joka sisältää kohteen teksti, kuvakaappaus, käyntikortti, Fontti&#10;&#10;Tekoälyllä luotu sisältö voi olla virheellistä.">
            <a:extLst>
              <a:ext uri="{FF2B5EF4-FFF2-40B4-BE49-F238E27FC236}">
                <a16:creationId xmlns:a16="http://schemas.microsoft.com/office/drawing/2014/main" id="{51AA5B80-BBD6-7C45-E5A5-27B46BC65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3" y="1303850"/>
            <a:ext cx="7155313" cy="3835139"/>
          </a:xfrm>
          <a:prstGeom prst="rect">
            <a:avLst/>
          </a:prstGeom>
        </p:spPr>
      </p:pic>
      <p:pic>
        <p:nvPicPr>
          <p:cNvPr id="12" name="Kuva 11" descr="Kuva, joka sisältää kohteen teksti, käsiala, Suorakaide, puinen&#10;&#10;Tekoälyllä luotu sisältö voi olla virheellistä.">
            <a:extLst>
              <a:ext uri="{FF2B5EF4-FFF2-40B4-BE49-F238E27FC236}">
                <a16:creationId xmlns:a16="http://schemas.microsoft.com/office/drawing/2014/main" id="{C846F9FD-1565-F5B8-D4BA-60345860A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1876" y="813547"/>
            <a:ext cx="3364263" cy="1900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62D21F10-2FA9-F681-837F-B17826E68C4B}"/>
              </a:ext>
            </a:extLst>
          </p:cNvPr>
          <p:cNvSpPr txBox="1"/>
          <p:nvPr/>
        </p:nvSpPr>
        <p:spPr>
          <a:xfrm>
            <a:off x="616343" y="5382733"/>
            <a:ext cx="769981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600" b="1" noProof="0" dirty="0"/>
              <a:t>Kokeile:</a:t>
            </a:r>
            <a:r>
              <a:rPr lang="fi-FI" sz="1600" noProof="0" dirty="0"/>
              <a:t>
1. Listaa 10 tärkeintä tehtävää ensi viikolla
2. Sijoita kukin Eisenhower-matriisiin
3. Tarkista: Kuinka paljon aikaa käytit "Suunnittele"-lohkoon viime viikolla?
4. Jos vastaus on "ei yhtään" tai "tunti" → se on ongelma joka vaatii muutosta</a:t>
            </a:r>
          </a:p>
        </p:txBody>
      </p:sp>
    </p:spTree>
    <p:extLst>
      <p:ext uri="{BB962C8B-B14F-4D97-AF65-F5344CB8AC3E}">
        <p14:creationId xmlns:p14="http://schemas.microsoft.com/office/powerpoint/2010/main" val="303140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98C073-6213-B985-1F9D-F42BE1B56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Työkalu: SMART -tavoitteet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C17D4F-F09B-5C31-2621-E384045B6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70025" y="1635537"/>
            <a:ext cx="3509785" cy="4897238"/>
          </a:xfrm>
        </p:spPr>
        <p:txBody>
          <a:bodyPr>
            <a:normAutofit lnSpcReduction="10000"/>
          </a:bodyPr>
          <a:lstStyle/>
          <a:p>
            <a:r>
              <a:rPr lang="fi-FI" sz="1800" dirty="0"/>
              <a:t>Muuttaa epämääräiset toiveet konkreettiseksi toiminnaksi.</a:t>
            </a:r>
          </a:p>
          <a:p>
            <a:r>
              <a:rPr lang="fi-FI" sz="1800" dirty="0"/>
              <a:t>Tekee onnistumisesta näkyvää ja mitattavaa.</a:t>
            </a:r>
          </a:p>
          <a:p>
            <a:r>
              <a:rPr lang="fi-FI" sz="1800" dirty="0"/>
              <a:t>Pakottaa realismiin ja resurssien viisaaseen käyttöön.</a:t>
            </a:r>
          </a:p>
          <a:p>
            <a:r>
              <a:rPr lang="fi-FI" sz="1800" noProof="0" dirty="0"/>
              <a:t>SMART ei ole vain liiketoiminnalle, voit käyttää sitä  myös henkilökohtaisiin kehitystavoitteisiin: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fi-FI" sz="1800" dirty="0">
                <a:sym typeface="Wingdings" panose="05000000000000000000" pitchFamily="2" charset="2"/>
              </a:rPr>
              <a:t>    </a:t>
            </a:r>
            <a:r>
              <a:rPr lang="fi-FI" sz="1600" noProof="0" dirty="0">
                <a:sym typeface="Wingdings" panose="05000000000000000000" pitchFamily="2" charset="2"/>
              </a:rPr>
              <a:t> </a:t>
            </a:r>
            <a:r>
              <a:rPr lang="fi-FI" sz="1600" i="1" noProof="0" dirty="0"/>
              <a:t>"Parannan nukkumistani</a:t>
            </a:r>
            <a:br>
              <a:rPr lang="fi-FI" sz="1600" i="1" noProof="0" dirty="0"/>
            </a:br>
            <a:r>
              <a:rPr lang="fi-FI" sz="1600" i="1" noProof="0" dirty="0"/>
              <a:t>          nukkumalla 7,5h/yö ensi kuun</a:t>
            </a:r>
            <a:br>
              <a:rPr lang="fi-FI" sz="1600" i="1" noProof="0" dirty="0"/>
            </a:br>
            <a:r>
              <a:rPr lang="fi-FI" sz="1600" i="1" noProof="0" dirty="0"/>
              <a:t>          ajan, käymällä nukkumaan</a:t>
            </a:r>
            <a:br>
              <a:rPr lang="fi-FI" sz="1600" i="1" noProof="0" dirty="0"/>
            </a:br>
            <a:r>
              <a:rPr lang="fi-FI" sz="1600" i="1" noProof="0" dirty="0"/>
              <a:t>          klo 22.30."</a:t>
            </a:r>
            <a:endParaRPr lang="fi-FI" sz="1800" i="1" noProof="0" dirty="0"/>
          </a:p>
        </p:txBody>
      </p:sp>
      <p:pic>
        <p:nvPicPr>
          <p:cNvPr id="10" name="Kuva 9" descr="Kuva, joka sisältää kohteen teksti, kuvakaappaus, Fontti, logo&#10;&#10;Tekoälyllä luotu sisältö voi olla virheellistä.">
            <a:extLst>
              <a:ext uri="{FF2B5EF4-FFF2-40B4-BE49-F238E27FC236}">
                <a16:creationId xmlns:a16="http://schemas.microsoft.com/office/drawing/2014/main" id="{3584AE32-D6D9-F64F-4EEE-659D2E4E5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60" y="1967995"/>
            <a:ext cx="7136140" cy="359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70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D0B553-C4DF-4D4B-1F3C-CC9AC4530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Työkalu: Johtajan kehityspyörä</a:t>
            </a:r>
            <a:br>
              <a:rPr lang="fi-FI" dirty="0"/>
            </a:br>
            <a:r>
              <a:rPr lang="fi-FI" dirty="0"/>
              <a:t>- henkilökohtainen kehittyminen</a:t>
            </a:r>
          </a:p>
        </p:txBody>
      </p:sp>
      <p:pic>
        <p:nvPicPr>
          <p:cNvPr id="6" name="Sisällön paikkamerkki 5" descr="Kuva, joka sisältää kohteen teksti, kuvakaappaus, Fontti, numero&#10;&#10;Tekoälyllä luotu sisältö voi olla virheellistä.">
            <a:extLst>
              <a:ext uri="{FF2B5EF4-FFF2-40B4-BE49-F238E27FC236}">
                <a16:creationId xmlns:a16="http://schemas.microsoft.com/office/drawing/2014/main" id="{C75E157D-4DE0-BD33-CD1A-B564D53898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71375" y="1466850"/>
            <a:ext cx="6884285" cy="3081476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2998886-350A-992C-3DD2-023647588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3400" y="865414"/>
            <a:ext cx="3620678" cy="5667361"/>
          </a:xfrm>
        </p:spPr>
        <p:txBody>
          <a:bodyPr>
            <a:normAutofit lnSpcReduction="10000"/>
          </a:bodyPr>
          <a:lstStyle/>
          <a:p>
            <a:r>
              <a:rPr lang="fi-FI" sz="1800" dirty="0"/>
              <a:t>Hyvä itsearviointityökalu</a:t>
            </a:r>
          </a:p>
          <a:p>
            <a:r>
              <a:rPr lang="fi-FI" sz="1800" dirty="0"/>
              <a:t>Ohje:</a:t>
            </a:r>
            <a:br>
              <a:rPr lang="fi-FI" sz="1800" dirty="0"/>
            </a:br>
            <a:r>
              <a:rPr lang="fi-FI" sz="1800" dirty="0"/>
              <a:t>- Anna jokaiselle osa-alueelle pisteitä 1–10. Älä mieti liikaa – ensireaktio on usein se aidoin / rehellisin</a:t>
            </a:r>
          </a:p>
          <a:p>
            <a:r>
              <a:rPr lang="fi-FI" sz="1800" dirty="0"/>
              <a:t>Tulkinta:</a:t>
            </a:r>
            <a:br>
              <a:rPr lang="fi-FI" sz="1800" dirty="0"/>
            </a:br>
            <a:r>
              <a:rPr lang="fi-FI" sz="1800" dirty="0"/>
              <a:t>- 7-10: vahvuusalueet</a:t>
            </a:r>
            <a:br>
              <a:rPr lang="fi-FI" sz="1800" dirty="0"/>
            </a:br>
            <a:r>
              <a:rPr lang="fi-FI" sz="1800" dirty="0"/>
              <a:t>- 5-6: tasaiset osa-alueet</a:t>
            </a:r>
            <a:br>
              <a:rPr lang="fi-FI" sz="1800" dirty="0"/>
            </a:br>
            <a:r>
              <a:rPr lang="fi-FI" sz="1800" dirty="0"/>
              <a:t>- 1-4: kehityskohteet</a:t>
            </a:r>
          </a:p>
          <a:p>
            <a:r>
              <a:rPr lang="fi-FI" sz="1800" dirty="0"/>
              <a:t>Tavoite on tasapaino – jos yksi osa-alue on todella heikko, se syö voimavaroja kaikilta muilta.</a:t>
            </a:r>
          </a:p>
          <a:p>
            <a:r>
              <a:rPr lang="fi-FI" sz="1800" dirty="0"/>
              <a:t>Valitse 1-2 sellaista kehitystavoitetta niiltä alueilta, joilla on suurin vaikutus arkeen</a:t>
            </a:r>
          </a:p>
          <a:p>
            <a:r>
              <a:rPr lang="fi-FI" sz="1800" dirty="0"/>
              <a:t>Hyödynnä vahvuuksiasi!</a:t>
            </a:r>
          </a:p>
          <a:p>
            <a:endParaRPr lang="fi-FI" sz="1800" dirty="0"/>
          </a:p>
          <a:p>
            <a:endParaRPr lang="fi-FI" sz="1800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7" name="Sisällön paikkamerkki 3">
            <a:extLst>
              <a:ext uri="{FF2B5EF4-FFF2-40B4-BE49-F238E27FC236}">
                <a16:creationId xmlns:a16="http://schemas.microsoft.com/office/drawing/2014/main" id="{71F7C1E0-9EA8-9BE0-F0F1-11917A0F0330}"/>
              </a:ext>
            </a:extLst>
          </p:cNvPr>
          <p:cNvSpPr txBox="1">
            <a:spLocks/>
          </p:cNvSpPr>
          <p:nvPr/>
        </p:nvSpPr>
        <p:spPr>
          <a:xfrm>
            <a:off x="592840" y="4675696"/>
            <a:ext cx="7269116" cy="208332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i-FI" sz="1400" b="1" dirty="0"/>
              <a:t>Strateginen johtaminen: </a:t>
            </a:r>
            <a:r>
              <a:rPr lang="fi-FI" sz="1400" dirty="0"/>
              <a:t>Onko yrityksellesi selkeä suunta? Teetkö päätöksiä pitkän aikavälin tavoitteiden mukaan?</a:t>
            </a:r>
          </a:p>
          <a:p>
            <a:pPr>
              <a:spcBef>
                <a:spcPts val="0"/>
              </a:spcBef>
            </a:pPr>
            <a:r>
              <a:rPr lang="fi-FI" sz="1400" b="1" dirty="0"/>
              <a:t>Päätöksenteko:</a:t>
            </a:r>
            <a:r>
              <a:rPr lang="fi-FI" sz="1400" dirty="0"/>
              <a:t> Teetkö päätökset ajoissa vai venytkö niiden kanssa? </a:t>
            </a:r>
            <a:br>
              <a:rPr lang="fi-FI" sz="1400" dirty="0"/>
            </a:br>
            <a:r>
              <a:rPr lang="fi-FI" sz="1400" dirty="0"/>
              <a:t>Pystytkö päättämään epävarmuudessa?</a:t>
            </a:r>
          </a:p>
          <a:p>
            <a:pPr>
              <a:spcBef>
                <a:spcPts val="0"/>
              </a:spcBef>
            </a:pPr>
            <a:r>
              <a:rPr lang="fi-FI" sz="1400" b="1" dirty="0"/>
              <a:t>Viestintä:</a:t>
            </a:r>
            <a:r>
              <a:rPr lang="fi-FI" sz="1400" dirty="0"/>
              <a:t> Viestitkö selkeästi tiimillesi? Annatko palautetta? Otatko palautetta vastaan?</a:t>
            </a:r>
          </a:p>
          <a:p>
            <a:pPr>
              <a:spcBef>
                <a:spcPts val="0"/>
              </a:spcBef>
            </a:pPr>
            <a:r>
              <a:rPr lang="fi-FI" sz="1400" b="1" dirty="0"/>
              <a:t>Ajanhallinta:</a:t>
            </a:r>
            <a:r>
              <a:rPr lang="fi-FI" sz="1400" dirty="0"/>
              <a:t> Teetkö oikeita asioita oikeaan aikaan? Vai reagoitko aina kiireeseen?</a:t>
            </a:r>
          </a:p>
          <a:p>
            <a:pPr>
              <a:spcBef>
                <a:spcPts val="0"/>
              </a:spcBef>
            </a:pPr>
            <a:r>
              <a:rPr lang="fi-FI" sz="1400" b="1" dirty="0"/>
              <a:t>Talousosaaminen:</a:t>
            </a:r>
            <a:r>
              <a:rPr lang="fi-FI" sz="1400" dirty="0"/>
              <a:t> Ymmärrätkö yrityksesi lukuja? Kassavirta, kate, kustannusrakenne?</a:t>
            </a:r>
          </a:p>
          <a:p>
            <a:pPr>
              <a:spcBef>
                <a:spcPts val="0"/>
              </a:spcBef>
            </a:pPr>
            <a:r>
              <a:rPr lang="fi-FI" sz="1400" b="1" dirty="0"/>
              <a:t>Oma hyvinvointi: </a:t>
            </a:r>
            <a:r>
              <a:rPr lang="fi-FI" sz="1400" dirty="0"/>
              <a:t>Pidätkö huolta jaksamisestasi? Uni, liikunta, palautuminen?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55136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2EE79-3A48-0D68-28BA-2AAB41113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365125"/>
            <a:ext cx="6608846" cy="1101725"/>
          </a:xfrm>
        </p:spPr>
        <p:txBody>
          <a:bodyPr>
            <a:normAutofit/>
          </a:bodyPr>
          <a:lstStyle/>
          <a:p>
            <a:r>
              <a:rPr lang="fi-FI" sz="3200" dirty="0"/>
              <a:t>Työkalu: Viikkoyhteenveto, 5 min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AF8CBF-FC4C-7D68-52EB-D7E9CFD27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9174" y="1466849"/>
            <a:ext cx="6608846" cy="5126456"/>
          </a:xfrm>
        </p:spPr>
        <p:txBody>
          <a:bodyPr>
            <a:normAutofit lnSpcReduction="10000"/>
          </a:bodyPr>
          <a:lstStyle/>
          <a:p>
            <a:r>
              <a:rPr lang="fi-FI" sz="1800" dirty="0"/>
              <a:t>Mitä hyötyä saat?</a:t>
            </a:r>
          </a:p>
          <a:p>
            <a:pPr lvl="1">
              <a:spcBef>
                <a:spcPts val="600"/>
              </a:spcBef>
            </a:pPr>
            <a:r>
              <a:rPr lang="fi-FI" sz="1800" dirty="0"/>
              <a:t>Opit virheistä – et tee samaa virhettä uudestaan</a:t>
            </a:r>
          </a:p>
          <a:p>
            <a:pPr lvl="1">
              <a:spcBef>
                <a:spcPts val="600"/>
              </a:spcBef>
            </a:pPr>
            <a:r>
              <a:rPr lang="fi-FI" sz="1800" dirty="0"/>
              <a:t>Huomaat missä olet hyvä ja missä tarvitset apua</a:t>
            </a:r>
          </a:p>
          <a:p>
            <a:pPr lvl="1">
              <a:spcBef>
                <a:spcPts val="600"/>
              </a:spcBef>
            </a:pPr>
            <a:r>
              <a:rPr lang="fi-FI" sz="1800" dirty="0"/>
              <a:t>Ajatukset selkiytyvät ennen tärkeitä päätöksiä</a:t>
            </a:r>
          </a:p>
          <a:p>
            <a:pPr lvl="1">
              <a:spcBef>
                <a:spcPts val="600"/>
              </a:spcBef>
            </a:pPr>
            <a:r>
              <a:rPr lang="fi-FI" sz="1800" dirty="0"/>
              <a:t>Stressi vähenee – asiat eivät jää pyörimään päähän</a:t>
            </a:r>
          </a:p>
          <a:p>
            <a:pPr lvl="1">
              <a:spcBef>
                <a:spcPts val="600"/>
              </a:spcBef>
            </a:pPr>
            <a:r>
              <a:rPr lang="fi-FI" sz="1800" dirty="0"/>
              <a:t>Kehityt vähitellen ilman kalliita kursseja</a:t>
            </a:r>
          </a:p>
          <a:p>
            <a:r>
              <a:rPr lang="fi-FI" sz="1800" dirty="0"/>
              <a:t>Käytännön toteutus:</a:t>
            </a:r>
          </a:p>
          <a:p>
            <a:pPr lvl="1">
              <a:spcBef>
                <a:spcPts val="600"/>
              </a:spcBef>
            </a:pPr>
            <a:r>
              <a:rPr lang="fi-FI" sz="1800" dirty="0"/>
              <a:t>Vihko tai esim. OneNote</a:t>
            </a:r>
          </a:p>
          <a:p>
            <a:pPr lvl="1">
              <a:spcBef>
                <a:spcPts val="600"/>
              </a:spcBef>
            </a:pPr>
            <a:r>
              <a:rPr lang="fi-FI" sz="1800" dirty="0"/>
              <a:t>Perjantaisin  klo 15-16: viikko muistissa, viikonloppu edessä</a:t>
            </a:r>
          </a:p>
          <a:p>
            <a:pPr lvl="1">
              <a:spcBef>
                <a:spcPts val="600"/>
              </a:spcBef>
            </a:pPr>
            <a:r>
              <a:rPr lang="fi-FI" sz="1800" dirty="0"/>
              <a:t>Alkuun riittää </a:t>
            </a:r>
            <a:r>
              <a:rPr lang="fi-FI" sz="1800" b="1" dirty="0"/>
              <a:t>5 minuuttia</a:t>
            </a:r>
            <a:r>
              <a:rPr lang="fi-FI" sz="1800" dirty="0"/>
              <a:t>!</a:t>
            </a:r>
          </a:p>
          <a:p>
            <a:r>
              <a:rPr lang="fi-FI" sz="1800" dirty="0"/>
              <a:t>Pitkän aikavälin hyöty: Vuoden päästä sinulla on päiväkirja, jossa näet selvästi miten olet kehittynyt. Se on paras CV jota et koskaan näytä eteenpäin – mutta joka muistuttaa sinua omasta kasvustasi."</a:t>
            </a:r>
          </a:p>
          <a:p>
            <a:pPr marL="457200" lvl="1" indent="0">
              <a:buNone/>
            </a:pPr>
            <a:endParaRPr lang="fi-FI" dirty="0"/>
          </a:p>
        </p:txBody>
      </p:sp>
      <p:pic>
        <p:nvPicPr>
          <p:cNvPr id="8" name="Kuva 7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CABCB3B4-D5BD-C7E4-023A-CA3005F92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0376" y="914761"/>
            <a:ext cx="3728881" cy="545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31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3127E-9FCE-CE8A-10A9-BDC703556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F5D196CB-D193-8159-ECD5-3564A0E14903}"/>
              </a:ext>
            </a:extLst>
          </p:cNvPr>
          <p:cNvSpPr/>
          <p:nvPr/>
        </p:nvSpPr>
        <p:spPr>
          <a:xfrm>
            <a:off x="8105171" y="1463117"/>
            <a:ext cx="3076606" cy="41281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7EE00766-974A-3727-0992-0F981C2D68D8}"/>
              </a:ext>
            </a:extLst>
          </p:cNvPr>
          <p:cNvSpPr/>
          <p:nvPr/>
        </p:nvSpPr>
        <p:spPr>
          <a:xfrm>
            <a:off x="1207981" y="1463117"/>
            <a:ext cx="3071788" cy="412817"/>
          </a:xfrm>
          <a:prstGeom prst="rect">
            <a:avLst/>
          </a:prstGeom>
          <a:solidFill>
            <a:srgbClr val="FF3300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790BC1AD-1100-133D-E233-37BC84B9890D}"/>
              </a:ext>
            </a:extLst>
          </p:cNvPr>
          <p:cNvSpPr/>
          <p:nvPr/>
        </p:nvSpPr>
        <p:spPr>
          <a:xfrm>
            <a:off x="4664387" y="1484801"/>
            <a:ext cx="3071788" cy="41281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E864CCD0-3BB9-A5D9-E8F2-E99C6DFB3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Yhteenveto: Johtajan työkalupakki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D4F21C6C-C8B7-325D-2DED-AF817F834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981" y="1454142"/>
            <a:ext cx="3071788" cy="4351338"/>
          </a:xfrm>
          <a:ln>
            <a:solidFill>
              <a:srgbClr val="0F532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i-FI" b="1" dirty="0"/>
              <a:t>Ongelmanratkaisu</a:t>
            </a:r>
          </a:p>
          <a:p>
            <a:r>
              <a:rPr lang="fi-FI" sz="1800" dirty="0"/>
              <a:t>Kalanruotokaavio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fi-FI" sz="1800" dirty="0"/>
              <a:t>     - Kokonaisuuden </a:t>
            </a:r>
            <a:br>
              <a:rPr lang="fi-FI" sz="1800" dirty="0"/>
            </a:br>
            <a:r>
              <a:rPr lang="fi-FI" sz="1800" dirty="0"/>
              <a:t>       hahmottaminen</a:t>
            </a:r>
          </a:p>
          <a:p>
            <a:pPr>
              <a:spcBef>
                <a:spcPts val="2400"/>
              </a:spcBef>
              <a:spcAft>
                <a:spcPts val="300"/>
              </a:spcAft>
            </a:pPr>
            <a:r>
              <a:rPr lang="fi-FI" sz="1800" dirty="0"/>
              <a:t>5x Miksi</a:t>
            </a:r>
            <a:br>
              <a:rPr lang="fi-FI" sz="1800" dirty="0"/>
            </a:br>
            <a:r>
              <a:rPr lang="fi-FI" sz="1800" dirty="0">
                <a:sym typeface="Wingdings" panose="05000000000000000000" pitchFamily="2" charset="2"/>
              </a:rPr>
              <a:t>  - </a:t>
            </a:r>
            <a:r>
              <a:rPr lang="fi-FI" sz="1800" dirty="0"/>
              <a:t>Juurisyyn</a:t>
            </a:r>
            <a:br>
              <a:rPr lang="fi-FI" sz="1800" dirty="0"/>
            </a:br>
            <a:r>
              <a:rPr lang="fi-FI" sz="1800" dirty="0"/>
              <a:t>    poraaminen</a:t>
            </a:r>
          </a:p>
        </p:txBody>
      </p:sp>
      <p:sp>
        <p:nvSpPr>
          <p:cNvPr id="9" name="Sisällön paikkamerkki 7">
            <a:extLst>
              <a:ext uri="{FF2B5EF4-FFF2-40B4-BE49-F238E27FC236}">
                <a16:creationId xmlns:a16="http://schemas.microsoft.com/office/drawing/2014/main" id="{B4A9CBC3-C9F8-6614-E02C-08DA1D4BE13B}"/>
              </a:ext>
            </a:extLst>
          </p:cNvPr>
          <p:cNvSpPr txBox="1">
            <a:spLocks/>
          </p:cNvSpPr>
          <p:nvPr/>
        </p:nvSpPr>
        <p:spPr>
          <a:xfrm>
            <a:off x="4656576" y="1484801"/>
            <a:ext cx="3071788" cy="4329654"/>
          </a:xfrm>
          <a:prstGeom prst="rect">
            <a:avLst/>
          </a:prstGeom>
          <a:ln>
            <a:solidFill>
              <a:srgbClr val="0F532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b="1" dirty="0"/>
              <a:t>Suunta ja tavoitteet</a:t>
            </a:r>
          </a:p>
          <a:p>
            <a:r>
              <a:rPr lang="fi-FI" sz="1800" dirty="0"/>
              <a:t>SWOT</a:t>
            </a:r>
          </a:p>
          <a:p>
            <a:pPr marL="0" indent="0">
              <a:spcBef>
                <a:spcPts val="0"/>
              </a:spcBef>
              <a:buNone/>
            </a:pPr>
            <a:r>
              <a:rPr lang="fi-FI" sz="1800" dirty="0"/>
              <a:t>     - Nykytilan ja riskien</a:t>
            </a:r>
            <a:br>
              <a:rPr lang="fi-FI" sz="1800" dirty="0"/>
            </a:br>
            <a:r>
              <a:rPr lang="fi-FI" sz="1800" dirty="0"/>
              <a:t>       arviointi</a:t>
            </a:r>
          </a:p>
          <a:p>
            <a:pPr>
              <a:spcBef>
                <a:spcPts val="2400"/>
              </a:spcBef>
            </a:pPr>
            <a:r>
              <a:rPr lang="fi-FI" sz="1800" dirty="0"/>
              <a:t>SMART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fi-FI" sz="1800" dirty="0"/>
              <a:t>     - Tavoitteiden</a:t>
            </a:r>
            <a:br>
              <a:rPr lang="fi-FI" sz="1800" dirty="0"/>
            </a:br>
            <a:r>
              <a:rPr lang="fi-FI" sz="1800" dirty="0"/>
              <a:t>        toimeenpano</a:t>
            </a:r>
          </a:p>
        </p:txBody>
      </p:sp>
      <p:sp>
        <p:nvSpPr>
          <p:cNvPr id="10" name="Sisällön paikkamerkki 7">
            <a:extLst>
              <a:ext uri="{FF2B5EF4-FFF2-40B4-BE49-F238E27FC236}">
                <a16:creationId xmlns:a16="http://schemas.microsoft.com/office/drawing/2014/main" id="{F847826E-C44E-23EA-5A58-15A9938D02D6}"/>
              </a:ext>
            </a:extLst>
          </p:cNvPr>
          <p:cNvSpPr txBox="1">
            <a:spLocks/>
          </p:cNvSpPr>
          <p:nvPr/>
        </p:nvSpPr>
        <p:spPr>
          <a:xfrm>
            <a:off x="8112982" y="1463116"/>
            <a:ext cx="3059844" cy="4351339"/>
          </a:xfrm>
          <a:prstGeom prst="rect">
            <a:avLst/>
          </a:prstGeom>
          <a:ln>
            <a:solidFill>
              <a:srgbClr val="0F532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b="1" dirty="0"/>
              <a:t>Itsensä johtaminen</a:t>
            </a:r>
          </a:p>
          <a:p>
            <a:r>
              <a:rPr lang="fi-FI" sz="1800" dirty="0"/>
              <a:t>Eisenhowerin matriisi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fi-FI" sz="1800" dirty="0"/>
              <a:t>     - Priorisointi ja</a:t>
            </a:r>
            <a:br>
              <a:rPr lang="fi-FI" sz="1800" dirty="0"/>
            </a:br>
            <a:r>
              <a:rPr lang="fi-FI" sz="1800" dirty="0"/>
              <a:t>       delegointi</a:t>
            </a:r>
          </a:p>
          <a:p>
            <a:pPr>
              <a:spcBef>
                <a:spcPts val="1600"/>
              </a:spcBef>
              <a:spcAft>
                <a:spcPts val="300"/>
              </a:spcAft>
            </a:pPr>
            <a:r>
              <a:rPr lang="fi-FI" sz="1800" dirty="0"/>
              <a:t>Viikkoyhteenveto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fi-FI" sz="1800" dirty="0"/>
              <a:t>- Ajanhallinta ja</a:t>
            </a:r>
            <a:br>
              <a:rPr lang="fi-FI" sz="1800" dirty="0"/>
            </a:br>
            <a:r>
              <a:rPr lang="fi-FI" sz="1800" dirty="0"/>
              <a:t>  ennakointi</a:t>
            </a:r>
          </a:p>
          <a:p>
            <a:pPr>
              <a:spcBef>
                <a:spcPts val="1600"/>
              </a:spcBef>
              <a:spcAft>
                <a:spcPts val="300"/>
              </a:spcAft>
            </a:pPr>
            <a:r>
              <a:rPr lang="fi-FI" sz="1800" dirty="0"/>
              <a:t>Pysähdy-Hengitä-Näe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fi-FI" sz="1800" dirty="0"/>
              <a:t> - Tunnesäätely ja</a:t>
            </a:r>
            <a:br>
              <a:rPr lang="fi-FI" sz="1800" dirty="0"/>
            </a:br>
            <a:r>
              <a:rPr lang="fi-FI" sz="1800" dirty="0"/>
              <a:t>    läsnäolo</a:t>
            </a:r>
          </a:p>
          <a:p>
            <a:pPr>
              <a:spcBef>
                <a:spcPts val="1600"/>
              </a:spcBef>
              <a:spcAft>
                <a:spcPts val="300"/>
              </a:spcAft>
            </a:pPr>
            <a:r>
              <a:rPr lang="fi-FI" sz="1800" dirty="0"/>
              <a:t>Kehityspyörä</a:t>
            </a:r>
          </a:p>
        </p:txBody>
      </p:sp>
    </p:spTree>
    <p:extLst>
      <p:ext uri="{BB962C8B-B14F-4D97-AF65-F5344CB8AC3E}">
        <p14:creationId xmlns:p14="http://schemas.microsoft.com/office/powerpoint/2010/main" val="3028142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3E9FE56E-FD4A-127E-0123-3CF442265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Seuraavat askeleet – aloita tänään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609C1C87-9018-F1C5-856D-113CE3CAF5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7131" y="1669508"/>
            <a:ext cx="3124034" cy="3256156"/>
          </a:xfrm>
          <a:ln>
            <a:solidFill>
              <a:srgbClr val="0F532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i-FI" b="1" dirty="0"/>
              <a:t>Tänään:</a:t>
            </a:r>
          </a:p>
          <a:p>
            <a:r>
              <a:rPr lang="fi-FI" dirty="0"/>
              <a:t>Valitse 1 työkalu ensi viikon ongelman ratkaisemiseksi</a:t>
            </a:r>
          </a:p>
          <a:p>
            <a:r>
              <a:rPr lang="fi-FI" dirty="0"/>
              <a:t>Kalenteroi perjantain</a:t>
            </a:r>
            <a:br>
              <a:rPr lang="fi-FI" dirty="0"/>
            </a:br>
            <a:r>
              <a:rPr lang="fi-FI" dirty="0"/>
              <a:t>5 minuutin viikkoyhteenveto</a:t>
            </a:r>
          </a:p>
        </p:txBody>
      </p:sp>
      <p:sp>
        <p:nvSpPr>
          <p:cNvPr id="9" name="Sisällön paikkamerkki 7">
            <a:extLst>
              <a:ext uri="{FF2B5EF4-FFF2-40B4-BE49-F238E27FC236}">
                <a16:creationId xmlns:a16="http://schemas.microsoft.com/office/drawing/2014/main" id="{7B19B1E2-9F7F-A0B8-4FD6-5C55AC2BBB67}"/>
              </a:ext>
            </a:extLst>
          </p:cNvPr>
          <p:cNvSpPr txBox="1">
            <a:spLocks/>
          </p:cNvSpPr>
          <p:nvPr/>
        </p:nvSpPr>
        <p:spPr>
          <a:xfrm>
            <a:off x="4113106" y="1669508"/>
            <a:ext cx="3124035" cy="3256156"/>
          </a:xfrm>
          <a:prstGeom prst="rect">
            <a:avLst/>
          </a:prstGeom>
          <a:ln>
            <a:solidFill>
              <a:srgbClr val="0F532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b="1" dirty="0"/>
              <a:t>Tällä viikolla:</a:t>
            </a:r>
          </a:p>
          <a:p>
            <a:r>
              <a:rPr lang="fi-FI" dirty="0"/>
              <a:t>Kokeile 5 X Miksi –analyysiä todelliseen ongelmaan</a:t>
            </a:r>
          </a:p>
          <a:p>
            <a:r>
              <a:rPr lang="fi-FI" dirty="0"/>
              <a:t>Tee Eisenhower –lista kuluvan viikon tehtävistä</a:t>
            </a:r>
          </a:p>
          <a:p>
            <a:r>
              <a:rPr lang="fi-FI" dirty="0"/>
              <a:t>Täytä oma kehityspyörä</a:t>
            </a:r>
          </a:p>
        </p:txBody>
      </p:sp>
      <p:sp>
        <p:nvSpPr>
          <p:cNvPr id="10" name="Sisällön paikkamerkki 7">
            <a:extLst>
              <a:ext uri="{FF2B5EF4-FFF2-40B4-BE49-F238E27FC236}">
                <a16:creationId xmlns:a16="http://schemas.microsoft.com/office/drawing/2014/main" id="{9BE39299-5CB3-AEDC-6897-311D2D63B7B7}"/>
              </a:ext>
            </a:extLst>
          </p:cNvPr>
          <p:cNvSpPr txBox="1">
            <a:spLocks/>
          </p:cNvSpPr>
          <p:nvPr/>
        </p:nvSpPr>
        <p:spPr>
          <a:xfrm>
            <a:off x="1188387" y="5188492"/>
            <a:ext cx="5581808" cy="1101726"/>
          </a:xfrm>
          <a:prstGeom prst="rect">
            <a:avLst/>
          </a:prstGeom>
          <a:ln>
            <a:solidFill>
              <a:srgbClr val="0F532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b="1" dirty="0"/>
              <a:t>Tässä kuussa:</a:t>
            </a:r>
          </a:p>
          <a:p>
            <a:r>
              <a:rPr lang="fi-FI" dirty="0"/>
              <a:t>Tee SWOT yhdestä isommasta päätöksestä</a:t>
            </a:r>
          </a:p>
        </p:txBody>
      </p:sp>
      <p:pic>
        <p:nvPicPr>
          <p:cNvPr id="12" name="Kuva 11" descr="Kuva, joka sisältää kohteen teksti, kuvakaappaus, hedelmä&#10;&#10;Tekoälyllä luotu sisältö voi olla virheellistä.">
            <a:extLst>
              <a:ext uri="{FF2B5EF4-FFF2-40B4-BE49-F238E27FC236}">
                <a16:creationId xmlns:a16="http://schemas.microsoft.com/office/drawing/2014/main" id="{49B9C3FF-82E8-6C4E-9691-441ED6AD9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586" y="714611"/>
            <a:ext cx="3202185" cy="566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7873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F3185-D595-138B-1419-7B8DB0B9F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284DF2FC-E706-621A-906F-0691A60A5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000" noProof="0" dirty="0"/>
              <a:t>KIITOS</a:t>
            </a: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E87BBFE2-FD97-F08A-C1C0-C5E71008E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170" y="1517828"/>
            <a:ext cx="4476954" cy="872573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fi-FI" sz="2800" noProof="0" dirty="0"/>
              <a:t>Mikä oli tärkein oivallus?</a:t>
            </a:r>
          </a:p>
        </p:txBody>
      </p:sp>
      <p:pic>
        <p:nvPicPr>
          <p:cNvPr id="7" name="Kuva 6" descr="Kuva, joka sisältää kohteen teksti, Fontti, kuvakaappaus, vihreä&#10;&#10;Tekoälyllä luotu sisältö voi olla virheellistä.">
            <a:extLst>
              <a:ext uri="{FF2B5EF4-FFF2-40B4-BE49-F238E27FC236}">
                <a16:creationId xmlns:a16="http://schemas.microsoft.com/office/drawing/2014/main" id="{5DFEB8D3-D44F-9C75-6739-7761F31BD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48" y="2441379"/>
            <a:ext cx="5061976" cy="766686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52B1D126-4BEE-64E3-A6D1-31C5DF0F9B7D}"/>
              </a:ext>
            </a:extLst>
          </p:cNvPr>
          <p:cNvSpPr txBox="1"/>
          <p:nvPr/>
        </p:nvSpPr>
        <p:spPr>
          <a:xfrm>
            <a:off x="1253170" y="3249826"/>
            <a:ext cx="45401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dirty="0">
                <a:hlinkClick r:id="rId4"/>
              </a:rPr>
              <a:t>https://www.menti.com/aljju855d5un</a:t>
            </a:r>
            <a:r>
              <a:rPr lang="fi-FI" sz="2000" dirty="0"/>
              <a:t> 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12F73249-B02D-81D2-4872-01FDD4F568F1}"/>
              </a:ext>
            </a:extLst>
          </p:cNvPr>
          <p:cNvSpPr txBox="1"/>
          <p:nvPr/>
        </p:nvSpPr>
        <p:spPr>
          <a:xfrm>
            <a:off x="1012431" y="3710663"/>
            <a:ext cx="5021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000" dirty="0"/>
              <a:t>Tai </a:t>
            </a:r>
            <a:r>
              <a:rPr lang="fi-FI" sz="2000" dirty="0">
                <a:sym typeface="Wingdings" panose="05000000000000000000" pitchFamily="2" charset="2"/>
              </a:rPr>
              <a:t> </a:t>
            </a:r>
            <a:r>
              <a:rPr lang="fi-FI" sz="2000" dirty="0">
                <a:sym typeface="Wingdings" panose="05000000000000000000" pitchFamily="2" charset="2"/>
                <a:hlinkClick r:id="rId5"/>
              </a:rPr>
              <a:t>www.menti.com</a:t>
            </a:r>
            <a:r>
              <a:rPr lang="fi-FI" sz="2000" dirty="0">
                <a:sym typeface="Wingdings" panose="05000000000000000000" pitchFamily="2" charset="2"/>
              </a:rPr>
              <a:t>  </a:t>
            </a:r>
            <a:r>
              <a:rPr lang="fi-FI" sz="2000" dirty="0">
                <a:highlight>
                  <a:srgbClr val="0F5322"/>
                </a:highlight>
                <a:sym typeface="Wingdings" panose="05000000000000000000" pitchFamily="2" charset="2"/>
              </a:rPr>
              <a:t>I</a:t>
            </a:r>
            <a:r>
              <a:rPr lang="fi-FI" sz="2000" dirty="0">
                <a:sym typeface="Wingdings" panose="05000000000000000000" pitchFamily="2" charset="2"/>
              </a:rPr>
              <a:t>  koodi: 7889 5598</a:t>
            </a:r>
            <a:endParaRPr lang="fi-FI" sz="2000" dirty="0"/>
          </a:p>
        </p:txBody>
      </p:sp>
      <p:pic>
        <p:nvPicPr>
          <p:cNvPr id="5" name="Kuva 4" descr="Kuva, joka sisältää kohteen kuvio, Grafiikka, pikseli, muotoilu&#10;&#10;Tekoälyllä luotu sisältö voi olla virheellistä.">
            <a:extLst>
              <a:ext uri="{FF2B5EF4-FFF2-40B4-BE49-F238E27FC236}">
                <a16:creationId xmlns:a16="http://schemas.microsoft.com/office/drawing/2014/main" id="{9787FFAD-50AD-6A81-7A9F-EAFD27B6E6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7223" y="4439862"/>
            <a:ext cx="1965125" cy="1946010"/>
          </a:xfrm>
          <a:prstGeom prst="rect">
            <a:avLst/>
          </a:prstGeom>
        </p:spPr>
      </p:pic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C59E3F6A-B099-C8C3-EA35-E1CEB7AE31B2}"/>
              </a:ext>
            </a:extLst>
          </p:cNvPr>
          <p:cNvCxnSpPr>
            <a:cxnSpLocks/>
          </p:cNvCxnSpPr>
          <p:nvPr/>
        </p:nvCxnSpPr>
        <p:spPr>
          <a:xfrm>
            <a:off x="6584106" y="1539887"/>
            <a:ext cx="0" cy="514177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3">
            <a:extLst>
              <a:ext uri="{FF2B5EF4-FFF2-40B4-BE49-F238E27FC236}">
                <a16:creationId xmlns:a16="http://schemas.microsoft.com/office/drawing/2014/main" id="{E046F052-3EB8-02FA-4D47-3A52EB375D5A}"/>
              </a:ext>
            </a:extLst>
          </p:cNvPr>
          <p:cNvSpPr txBox="1">
            <a:spLocks/>
          </p:cNvSpPr>
          <p:nvPr/>
        </p:nvSpPr>
        <p:spPr>
          <a:xfrm>
            <a:off x="7616757" y="1517827"/>
            <a:ext cx="3166430" cy="872573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2800" b="1" dirty="0"/>
              <a:t>Anna palautetta!</a:t>
            </a:r>
          </a:p>
        </p:txBody>
      </p:sp>
      <p:pic>
        <p:nvPicPr>
          <p:cNvPr id="17" name="Kuva 16" descr="Kuva, joka sisältää kohteen teksti, kuvakaappaus, Suorakaide, Fontti&#10;&#10;Tekoälyllä luotu sisältö voi olla virheellistä.">
            <a:extLst>
              <a:ext uri="{FF2B5EF4-FFF2-40B4-BE49-F238E27FC236}">
                <a16:creationId xmlns:a16="http://schemas.microsoft.com/office/drawing/2014/main" id="{48EBC4E3-C6D2-A5BC-668F-F3DAE700D67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282" t="33109" r="22920" b="12523"/>
          <a:stretch>
            <a:fillRect/>
          </a:stretch>
        </p:blipFill>
        <p:spPr>
          <a:xfrm>
            <a:off x="8284926" y="3710663"/>
            <a:ext cx="1923127" cy="1980415"/>
          </a:xfrm>
          <a:prstGeom prst="rect">
            <a:avLst/>
          </a:prstGeom>
        </p:spPr>
      </p:pic>
      <p:sp>
        <p:nvSpPr>
          <p:cNvPr id="18" name="Rectangle 1">
            <a:extLst>
              <a:ext uri="{FF2B5EF4-FFF2-40B4-BE49-F238E27FC236}">
                <a16:creationId xmlns:a16="http://schemas.microsoft.com/office/drawing/2014/main" id="{318D6715-EA12-9741-5F79-B77F2529A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9957" y="2326496"/>
            <a:ext cx="34609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altLang="fi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8"/>
              </a:rPr>
              <a:t>Yrittäjyystaitojen buustaus -hanke (J11290). Palautetta webinaarista. – Täytä lomake</a:t>
            </a:r>
            <a:endParaRPr kumimoji="0" lang="fi-FI" altLang="fi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243841"/>
      </p:ext>
    </p:extLst>
  </p:cSld>
  <p:clrMapOvr>
    <a:masterClrMapping/>
  </p:clrMapOvr>
</p:sld>
</file>

<file path=ppt/theme/theme1.xml><?xml version="1.0" encoding="utf-8"?>
<a:theme xmlns:a="http://schemas.openxmlformats.org/drawingml/2006/main" name="Yrittajyystaitojen_buustaus">
  <a:themeElements>
    <a:clrScheme name="Mukautettu 1">
      <a:dk1>
        <a:srgbClr val="000000"/>
      </a:dk1>
      <a:lt1>
        <a:srgbClr val="FFFFFF"/>
      </a:lt1>
      <a:dk2>
        <a:srgbClr val="0F5322"/>
      </a:dk2>
      <a:lt2>
        <a:srgbClr val="E9F6FB"/>
      </a:lt2>
      <a:accent1>
        <a:srgbClr val="0F5322"/>
      </a:accent1>
      <a:accent2>
        <a:srgbClr val="59B5E7"/>
      </a:accent2>
      <a:accent3>
        <a:srgbClr val="FD1154"/>
      </a:accent3>
      <a:accent4>
        <a:srgbClr val="F3953F"/>
      </a:accent4>
      <a:accent5>
        <a:srgbClr val="FFE7EE"/>
      </a:accent5>
      <a:accent6>
        <a:srgbClr val="FEF3EB"/>
      </a:accent6>
      <a:hlink>
        <a:srgbClr val="006EB7"/>
      </a:hlink>
      <a:folHlink>
        <a:srgbClr val="00499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Yrittajyystaitojen_buusti" id="{555F64F7-90FF-4AF0-AADA-7976E9B5ACB8}" vid="{0915780F-A88D-48C8-BBB1-8ECACEC09B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SYO tiedosto" ma:contentTypeID="0x0101008F03A412CE3CC947A33277D7BD7A45660049BEE28A2F798E4EB895CC758DD2ABE9" ma:contentTypeVersion="7" ma:contentTypeDescription="" ma:contentTypeScope="" ma:versionID="6d82a5d62bbf5bd8c163feff03f030c6">
  <xsd:schema xmlns:xsd="http://www.w3.org/2001/XMLSchema" xmlns:xs="http://www.w3.org/2001/XMLSchema" xmlns:p="http://schemas.microsoft.com/office/2006/metadata/properties" xmlns:ns2="65157bd9-6474-4bac-ad23-b658a4e1d734" targetNamespace="http://schemas.microsoft.com/office/2006/metadata/properties" ma:root="true" ma:fieldsID="05038c3e9d0146f607eed949f135565c" ns2:_="">
    <xsd:import namespace="65157bd9-6474-4bac-ad23-b658a4e1d734"/>
    <xsd:element name="properties">
      <xsd:complexType>
        <xsd:sequence>
          <xsd:element name="documentManagement">
            <xsd:complexType>
              <xsd:all>
                <xsd:element ref="ns2:k22e918dc53b4f35b831129092c3536c" minOccurs="0"/>
                <xsd:element ref="ns2:TaxCatchAll" minOccurs="0"/>
                <xsd:element ref="ns2:TaxCatchAllLabel" minOccurs="0"/>
                <xsd:element ref="ns2:laebfe910a6c4c0fb5112fa35e6a11b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57bd9-6474-4bac-ad23-b658a4e1d734" elementFormDefault="qualified">
    <xsd:import namespace="http://schemas.microsoft.com/office/2006/documentManagement/types"/>
    <xsd:import namespace="http://schemas.microsoft.com/office/infopath/2007/PartnerControls"/>
    <xsd:element name="k22e918dc53b4f35b831129092c3536c" ma:index="8" nillable="true" ma:taxonomy="true" ma:internalName="k22e918dc53b4f35b831129092c3536c" ma:taxonomyFieldName="syoliittyvat" ma:displayName="Liittyvät sivut" ma:readOnly="false" ma:default="1;#Ei liittyvää sivua|5184bfbc-ec3a-4c87-a21b-2ff6fe134c93" ma:fieldId="{422e918d-c53b-4f35-b831-129092c3536c}" ma:taxonomyMulti="true" ma:sspId="130a275b-544f-448d-8a6b-23425e3c177e" ma:termSetId="a48c7f12-60aa-40b7-bf60-2671e06557e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description="" ma:hidden="true" ma:list="{f30c83a7-3e82-4386-aea1-af592467423e}" ma:internalName="TaxCatchAll" ma:showField="CatchAllData" ma:web="5d6d668e-8914-4bbe-880e-51f48869aa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description="" ma:hidden="true" ma:list="{f30c83a7-3e82-4386-aea1-af592467423e}" ma:internalName="TaxCatchAllLabel" ma:readOnly="true" ma:showField="CatchAllDataLabel" ma:web="5d6d668e-8914-4bbe-880e-51f48869aa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ebfe910a6c4c0fb5112fa35e6a11ba" ma:index="12" nillable="true" ma:taxonomy="true" ma:internalName="laebfe910a6c4c0fb5112fa35e6a11ba" ma:taxonomyFieldName="syotiedostotyyppi" ma:displayName="Tiedostotyyppi" ma:readOnly="false" ma:default="" ma:fieldId="{5aebfe91-0a6c-4c0f-b511-2fa35e6a11ba}" ma:taxonomyMulti="true" ma:sspId="130a275b-544f-448d-8a6b-23425e3c177e" ma:termSetId="776ad07f-8e03-4bb9-8cbd-bebba516a29d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ebfe910a6c4c0fb5112fa35e6a11ba xmlns="65157bd9-6474-4bac-ad23-b658a4e1d734">
      <Terms xmlns="http://schemas.microsoft.com/office/infopath/2007/PartnerControls"/>
    </laebfe910a6c4c0fb5112fa35e6a11ba>
    <k22e918dc53b4f35b831129092c3536c xmlns="65157bd9-6474-4bac-ad23-b658a4e1d734">
      <Terms xmlns="http://schemas.microsoft.com/office/infopath/2007/PartnerControls">
        <TermInfo xmlns="http://schemas.microsoft.com/office/infopath/2007/PartnerControls">
          <TermName xmlns="http://schemas.microsoft.com/office/infopath/2007/PartnerControls">Ei liittyvää sivua</TermName>
          <TermId xmlns="http://schemas.microsoft.com/office/infopath/2007/PartnerControls">5184bfbc-ec3a-4c87-a21b-2ff6fe134c93</TermId>
        </TermInfo>
      </Terms>
    </k22e918dc53b4f35b831129092c3536c>
    <TaxCatchAll xmlns="65157bd9-6474-4bac-ad23-b658a4e1d734">
      <Value>1</Value>
    </TaxCatchAll>
  </documentManagement>
</p:properties>
</file>

<file path=customXml/item4.xml><?xml version="1.0" encoding="utf-8"?>
<?mso-contentType ?>
<SharedContentType xmlns="Microsoft.SharePoint.Taxonomy.ContentTypeSync" SourceId="130a275b-544f-448d-8a6b-23425e3c177e" ContentTypeId="0x0101008F03A412CE3CC947A33277D7BD7A4566" PreviousValue="false"/>
</file>

<file path=customXml/itemProps1.xml><?xml version="1.0" encoding="utf-8"?>
<ds:datastoreItem xmlns:ds="http://schemas.openxmlformats.org/officeDocument/2006/customXml" ds:itemID="{E123AA87-1EB8-43E0-BC52-4AFDBA2D45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A5DA40-0EED-4789-A5D1-85FF2A455D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157bd9-6474-4bac-ad23-b658a4e1d7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063DB1-F1EF-4BC6-A5F1-260FD7D67334}">
  <ds:schemaRefs>
    <ds:schemaRef ds:uri="http://schemas.openxmlformats.org/package/2006/metadata/core-properties"/>
    <ds:schemaRef ds:uri="65157bd9-6474-4bac-ad23-b658a4e1d734"/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C0CA656D-AB23-41FD-B1A7-856476AEB44E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5235</TotalTime>
  <Words>5579</Words>
  <Application>Microsoft Office PowerPoint</Application>
  <PresentationFormat>Laajakuva</PresentationFormat>
  <Paragraphs>338</Paragraphs>
  <Slides>26</Slides>
  <Notes>24</Notes>
  <HiddenSlides>5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26</vt:i4>
      </vt:variant>
    </vt:vector>
  </HeadingPairs>
  <TitlesOfParts>
    <vt:vector size="31" baseType="lpstr">
      <vt:lpstr>Aptos</vt:lpstr>
      <vt:lpstr>Arial</vt:lpstr>
      <vt:lpstr>Mulish Light</vt:lpstr>
      <vt:lpstr>Wingdings</vt:lpstr>
      <vt:lpstr>Yrittajyystaitojen_buustaus</vt:lpstr>
      <vt:lpstr>Johtajan ongelmanratkaisutaidot  ja henkilökohtainen kehitys</vt:lpstr>
      <vt:lpstr>Aloituskysely</vt:lpstr>
      <vt:lpstr>Menestyvän yrittäjän taidot</vt:lpstr>
      <vt:lpstr>Itsensä johtaminen   –johtajuuden perusta</vt:lpstr>
      <vt:lpstr>Johtajan arki pk-yrityksessä</vt:lpstr>
      <vt:lpstr>Mitä ongelmanratkaisu  oikeasti on?</vt:lpstr>
      <vt:lpstr>Miksi ongelmanratkaisutaidot ovat tärkeitä?</vt:lpstr>
      <vt:lpstr>Erilaisia ongelmatyyppejä – jokainen vaatii eri lähestymistavan</vt:lpstr>
      <vt:lpstr>PowerPoint-esitys</vt:lpstr>
      <vt:lpstr>Kolme sääntöä johtajan työkalupakkiin</vt:lpstr>
      <vt:lpstr>Ongelmanratkaisutaidot – johtajan työkalupakki</vt:lpstr>
      <vt:lpstr>Ongelmanratkaisun 4 vaihetta</vt:lpstr>
      <vt:lpstr>Case:  Pienen yrityksen kriisinhallinta</vt:lpstr>
      <vt:lpstr>PowerPoint-esitys</vt:lpstr>
      <vt:lpstr>Työkalu: Pysähdy – Hengitä – Näe -malli</vt:lpstr>
      <vt:lpstr>Työkalu: 5 x Miksi?                        -juurisyyanalyysi</vt:lpstr>
      <vt:lpstr>Työkalu: 5 x Miksi?                        -juurisyyanalyysi</vt:lpstr>
      <vt:lpstr>Työkalu: Kalanruotokaavio tai  syy-seurauskaavio</vt:lpstr>
      <vt:lpstr>Työkalu: SWOT -analyysi</vt:lpstr>
      <vt:lpstr>Työkalu: Eisenhowerin matriisi</vt:lpstr>
      <vt:lpstr>Työkalu: SMART -tavoitteet</vt:lpstr>
      <vt:lpstr>Työkalu: Johtajan kehityspyörä - henkilökohtainen kehittyminen</vt:lpstr>
      <vt:lpstr>Työkalu: Viikkoyhteenveto, 5 min</vt:lpstr>
      <vt:lpstr>Yhteenveto: Johtajan työkalupakki</vt:lpstr>
      <vt:lpstr>Seuraavat askeleet – aloita tänään</vt:lpstr>
      <vt:lpstr>KIITOS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Yrittäjyystaitojen buustaus</dc:title>
  <dc:creator>Auli Nikkanen</dc:creator>
  <cp:lastModifiedBy>Minna Rintamäki</cp:lastModifiedBy>
  <cp:revision>3</cp:revision>
  <dcterms:created xsi:type="dcterms:W3CDTF">2025-04-15T09:57:35Z</dcterms:created>
  <dcterms:modified xsi:type="dcterms:W3CDTF">2026-02-15T20:54:55Z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0x0101008F03A412CE3CC947A33277D7BD7A45660049BEE28A2F798E4EB895CC758DD2ABE9</vt:lpwstr>
  </property>
  <property fmtid="{D5CDD505-2E9C-101B-9397-08002B2CF9AE}" pid="3" name="MediaServiceImageTags">
    <vt:lpwstr/>
  </property>
  <property fmtid="{D5CDD505-2E9C-101B-9397-08002B2CF9AE}" pid="4" name="lcf76f155ced4ddcb4097134ff3c332f">
    <vt:lpwstr/>
  </property>
  <property fmtid="{D5CDD505-2E9C-101B-9397-08002B2CF9AE}" pid="5" name="syotiedostotyyppi">
    <vt:lpwstr/>
  </property>
  <property fmtid="{D5CDD505-2E9C-101B-9397-08002B2CF9AE}" pid="6" name="syoliittyvat">
    <vt:lpwstr>1;#Ei liittyvää sivua|5184bfbc-ec3a-4c87-a21b-2ff6fe134c93</vt:lpwstr>
  </property>
</Properties>
</file>