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0"/>
  </p:notesMasterIdLst>
  <p:sldIdLst>
    <p:sldId id="357" r:id="rId6"/>
    <p:sldId id="358" r:id="rId7"/>
    <p:sldId id="359" r:id="rId8"/>
    <p:sldId id="296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8F2DB1-2CF4-2D5A-7851-7B698BD7D4DE}" v="1" dt="2026-06-15T04:30:41.2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Nikkari" userId="S::marianne.nikkari@syo.fi::11ec5713-8e98-4356-b61d-ad66ace9817e" providerId="AD" clId="Web-{238F2DB1-2CF4-2D5A-7851-7B698BD7D4DE}"/>
    <pc:docChg chg="addSld">
      <pc:chgData name="Marianne Nikkari" userId="S::marianne.nikkari@syo.fi::11ec5713-8e98-4356-b61d-ad66ace9817e" providerId="AD" clId="Web-{238F2DB1-2CF4-2D5A-7851-7B698BD7D4DE}" dt="2026-06-15T04:30:41.253" v="0"/>
      <pc:docMkLst>
        <pc:docMk/>
      </pc:docMkLst>
      <pc:sldChg chg="add">
        <pc:chgData name="Marianne Nikkari" userId="S::marianne.nikkari@syo.fi::11ec5713-8e98-4356-b61d-ad66ace9817e" providerId="AD" clId="Web-{238F2DB1-2CF4-2D5A-7851-7B698BD7D4DE}" dt="2026-06-15T04:30:41.253" v="0"/>
        <pc:sldMkLst>
          <pc:docMk/>
          <pc:sldMk cId="696279175" sldId="3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913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96D90-F7B9-3209-2FAA-EE816ABDD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F1B4A-6468-CBEE-0DE4-82486E0785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6CA6B-58B8-A654-FD05-A67BF13FE0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fi-FI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fi-FI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A18B2-227A-4C01-DB98-6CDA765C69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58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 1"/>
          <p:cNvSpPr/>
          <p:nvPr/>
        </p:nvSpPr>
        <p:spPr>
          <a:xfrm>
            <a:off x="502920" y="6419088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B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Webinaari | arjen johtaminen, ajanhallinta, motivaatio ja joustavuus</a:t>
            </a:r>
            <a:endParaRPr lang="en-US" sz="9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 ja sisältö Yrittäjyyden mentorointiohjelmat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5D84DD-5DF1-0E81-3A4C-655872CB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365125"/>
            <a:ext cx="8902043" cy="1101725"/>
          </a:xfrm>
        </p:spPr>
        <p:txBody>
          <a:bodyPr anchor="ctr" anchorCtr="0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CA92EE-993B-FB6E-DFB4-D0D2C52D0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825625"/>
            <a:ext cx="104489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3CA3368-9784-7BD0-4591-12A08F9E1FD9}"/>
              </a:ext>
            </a:extLst>
          </p:cNvPr>
          <p:cNvSpPr txBox="1"/>
          <p:nvPr/>
        </p:nvSpPr>
        <p:spPr>
          <a:xfrm rot="16200000">
            <a:off x="-1114425" y="5153025"/>
            <a:ext cx="2724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4757817-DDCE-B4D6-9C58-1D97286AA35F}"/>
              </a:ext>
            </a:extLst>
          </p:cNvPr>
          <p:cNvSpPr/>
          <p:nvPr/>
        </p:nvSpPr>
        <p:spPr>
          <a:xfrm>
            <a:off x="0" y="4863464"/>
            <a:ext cx="495300" cy="1992873"/>
          </a:xfrm>
          <a:prstGeom prst="rect">
            <a:avLst/>
          </a:prstGeom>
          <a:solidFill>
            <a:srgbClr val="004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879079-CA23-8008-D199-B920CCD7BF15}"/>
              </a:ext>
            </a:extLst>
          </p:cNvPr>
          <p:cNvSpPr txBox="1"/>
          <p:nvPr/>
        </p:nvSpPr>
        <p:spPr>
          <a:xfrm rot="16200000">
            <a:off x="-541653" y="5725797"/>
            <a:ext cx="1578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>
                <a:solidFill>
                  <a:schemeClr val="bg1"/>
                </a:solidFill>
              </a:rPr>
              <a:t>Suomen Yrittäjäopisto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23198BB-D00A-AE33-115F-08C612B77521}"/>
              </a:ext>
            </a:extLst>
          </p:cNvPr>
          <p:cNvCxnSpPr/>
          <p:nvPr/>
        </p:nvCxnSpPr>
        <p:spPr>
          <a:xfrm>
            <a:off x="0" y="4853938"/>
            <a:ext cx="4953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1C23C7B9-11A9-DCE2-6200-A20AE66C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356350"/>
            <a:ext cx="2743200" cy="365125"/>
          </a:xfrm>
        </p:spPr>
        <p:txBody>
          <a:bodyPr/>
          <a:lstStyle/>
          <a:p>
            <a:fld id="{33AEA672-FC68-DE46-8299-6F1905F929BC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999D0C65-66EB-C355-036E-270CEE3C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356350"/>
            <a:ext cx="2743200" cy="365125"/>
          </a:xfrm>
        </p:spPr>
        <p:txBody>
          <a:bodyPr/>
          <a:lstStyle/>
          <a:p>
            <a:fld id="{D24B395C-0844-4F49-A1AD-A0BB2B58015F}" type="datetimeFigureOut">
              <a:rPr lang="fi-FI" smtClean="0"/>
              <a:t>14.6.2026</a:t>
            </a:fld>
            <a:endParaRPr lang="fi-FI"/>
          </a:p>
        </p:txBody>
      </p:sp>
      <p:pic>
        <p:nvPicPr>
          <p:cNvPr id="15" name="Kuva 14" descr="Logo: Euroopan Unionin osarahoittama">
            <a:extLst>
              <a:ext uri="{FF2B5EF4-FFF2-40B4-BE49-F238E27FC236}">
                <a16:creationId xmlns:a16="http://schemas.microsoft.com/office/drawing/2014/main" id="{0BBC1F2B-C336-87AC-5211-37D5DD864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268" y="6284371"/>
            <a:ext cx="1745673" cy="414598"/>
          </a:xfrm>
          <a:prstGeom prst="rect">
            <a:avLst/>
          </a:prstGeom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8D9ECFE8-BD01-5E3C-1B04-A57C892B7979}"/>
              </a:ext>
            </a:extLst>
          </p:cNvPr>
          <p:cNvSpPr/>
          <p:nvPr/>
        </p:nvSpPr>
        <p:spPr>
          <a:xfrm>
            <a:off x="0" y="-1"/>
            <a:ext cx="495300" cy="4853939"/>
          </a:xfrm>
          <a:prstGeom prst="rect">
            <a:avLst/>
          </a:prstGeom>
          <a:solidFill>
            <a:srgbClr val="7FAD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 descr="Kuvassa on teksti: Yrittäjyystaitojen buustaus, Etelä-Pohjanmaa">
            <a:extLst>
              <a:ext uri="{FF2B5EF4-FFF2-40B4-BE49-F238E27FC236}">
                <a16:creationId xmlns:a16="http://schemas.microsoft.com/office/drawing/2014/main" id="{D989324A-2219-B139-E01F-8DAF71141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921217" y="363708"/>
            <a:ext cx="2130724" cy="10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60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 logo ja kuvakokoel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ssa on teksti: Yrittäjyystaitojen buustaus, Etelä-Pohjanmaa">
            <a:extLst>
              <a:ext uri="{FF2B5EF4-FFF2-40B4-BE49-F238E27FC236}">
                <a16:creationId xmlns:a16="http://schemas.microsoft.com/office/drawing/2014/main" id="{845B4004-D9AF-864D-F133-6A8C3B05A6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1422"/>
          <a:stretch/>
        </p:blipFill>
        <p:spPr>
          <a:xfrm>
            <a:off x="1125675" y="1716657"/>
            <a:ext cx="5336085" cy="2829464"/>
          </a:xfrm>
          <a:prstGeom prst="rect">
            <a:avLst/>
          </a:prstGeom>
        </p:spPr>
      </p:pic>
      <p:pic>
        <p:nvPicPr>
          <p:cNvPr id="9" name="Kuva 8" descr="Kuvassa on pitkospuut">
            <a:extLst>
              <a:ext uri="{FF2B5EF4-FFF2-40B4-BE49-F238E27FC236}">
                <a16:creationId xmlns:a16="http://schemas.microsoft.com/office/drawing/2014/main" id="{CD89AF5D-9A25-E57A-92AD-9C95CBA248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" t="44860" r="42344" b="1006"/>
          <a:stretch/>
        </p:blipFill>
        <p:spPr>
          <a:xfrm>
            <a:off x="7733710" y="109323"/>
            <a:ext cx="4355941" cy="273432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20" name="Kuva 19" descr="Kuvassa on karpaloita">
            <a:extLst>
              <a:ext uri="{FF2B5EF4-FFF2-40B4-BE49-F238E27FC236}">
                <a16:creationId xmlns:a16="http://schemas.microsoft.com/office/drawing/2014/main" id="{0C451343-262F-E2A8-60E9-6DC7C6F9D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320" y="1530557"/>
            <a:ext cx="2493493" cy="3324657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softEdge rad="0"/>
          </a:effectLst>
        </p:spPr>
      </p:pic>
      <p:pic>
        <p:nvPicPr>
          <p:cNvPr id="11" name="Kuva 10" descr="Kuvassa on vihreitä lehtiä">
            <a:extLst>
              <a:ext uri="{FF2B5EF4-FFF2-40B4-BE49-F238E27FC236}">
                <a16:creationId xmlns:a16="http://schemas.microsoft.com/office/drawing/2014/main" id="{B5054EAD-C6C1-916B-76CD-734099C97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053" y="3934485"/>
            <a:ext cx="4217598" cy="2811732"/>
          </a:xfrm>
          <a:prstGeom prst="rect">
            <a:avLst/>
          </a:prstGeom>
        </p:spPr>
      </p:pic>
      <p:pic>
        <p:nvPicPr>
          <p:cNvPr id="3" name="Kuva 2" descr="Logo: Euroopan Unionin osarahoittama">
            <a:extLst>
              <a:ext uri="{FF2B5EF4-FFF2-40B4-BE49-F238E27FC236}">
                <a16:creationId xmlns:a16="http://schemas.microsoft.com/office/drawing/2014/main" id="{7C09C375-C8B3-C3DB-0AF2-EDBF846EB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6534" y="6312828"/>
            <a:ext cx="1745673" cy="414598"/>
          </a:xfrm>
          <a:prstGeom prst="rect">
            <a:avLst/>
          </a:prstGeom>
        </p:spPr>
      </p:pic>
      <p:pic>
        <p:nvPicPr>
          <p:cNvPr id="2" name="Kuva 1" descr="Logo: Suomen Yrittäjäopisto">
            <a:extLst>
              <a:ext uri="{FF2B5EF4-FFF2-40B4-BE49-F238E27FC236}">
                <a16:creationId xmlns:a16="http://schemas.microsoft.com/office/drawing/2014/main" id="{E444B6F8-658D-0C9E-E1A9-E7F78D3FB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010" y="6284372"/>
            <a:ext cx="2527522" cy="4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2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1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F5CE4-736A-FBD8-5F31-A0132174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28FA3AC7-43E3-3201-8DED-2F1894F2F928}"/>
              </a:ext>
            </a:extLst>
          </p:cNvPr>
          <p:cNvSpPr/>
          <p:nvPr/>
        </p:nvSpPr>
        <p:spPr>
          <a:xfrm>
            <a:off x="859898" y="246887"/>
            <a:ext cx="7269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3600" b="1">
                <a:solidFill>
                  <a:srgbClr val="243746"/>
                </a:solidFill>
                <a:latin typeface="Aptos Display" pitchFamily="34" charset="0"/>
              </a:rPr>
              <a:t>Itseni johtaminen arjessa</a:t>
            </a:r>
            <a:endParaRPr lang="fi-FI" sz="3600" noProof="0"/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12CC39BC-4BF3-98DA-E8EC-A37F575D4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657" y="6359653"/>
            <a:ext cx="1698697" cy="448268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CD7B00F8-090A-A158-A32C-690D92FC32D2}"/>
              </a:ext>
            </a:extLst>
          </p:cNvPr>
          <p:cNvSpPr txBox="1"/>
          <p:nvPr/>
        </p:nvSpPr>
        <p:spPr>
          <a:xfrm>
            <a:off x="803481" y="904162"/>
            <a:ext cx="7382313" cy="690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</a:pPr>
            <a:r>
              <a:rPr lang="fi-FI" b="0" i="0">
                <a:effectLst/>
                <a:latin typeface="Segoe UI" panose="020B0502040204020203" pitchFamily="34" charset="0"/>
              </a:rPr>
              <a:t>Pohdi omaa itsesi johtamistasi seuraavien neljän osa-alueen avulla. Tunnista vahvuudet ja kehittämiskohteet. Kirjaa yksi konkreettinen teko, mitä teet seuraavaksi ehkä eri tavalla.</a:t>
            </a:r>
          </a:p>
        </p:txBody>
      </p:sp>
      <p:graphicFrame>
        <p:nvGraphicFramePr>
          <p:cNvPr id="12" name="Taulukko 11">
            <a:extLst>
              <a:ext uri="{FF2B5EF4-FFF2-40B4-BE49-F238E27FC236}">
                <a16:creationId xmlns:a16="http://schemas.microsoft.com/office/drawing/2014/main" id="{DA45D863-95F1-1887-DDCB-5164E66CA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75668"/>
              </p:ext>
            </p:extLst>
          </p:nvPr>
        </p:nvGraphicFramePr>
        <p:xfrm>
          <a:off x="859898" y="1749091"/>
          <a:ext cx="9258660" cy="4456205"/>
        </p:xfrm>
        <a:graphic>
          <a:graphicData uri="http://schemas.openxmlformats.org/drawingml/2006/table">
            <a:tbl>
              <a:tblPr/>
              <a:tblGrid>
                <a:gridCol w="1543110">
                  <a:extLst>
                    <a:ext uri="{9D8B030D-6E8A-4147-A177-3AD203B41FA5}">
                      <a16:colId xmlns:a16="http://schemas.microsoft.com/office/drawing/2014/main" val="3008243886"/>
                    </a:ext>
                  </a:extLst>
                </a:gridCol>
                <a:gridCol w="1543110">
                  <a:extLst>
                    <a:ext uri="{9D8B030D-6E8A-4147-A177-3AD203B41FA5}">
                      <a16:colId xmlns:a16="http://schemas.microsoft.com/office/drawing/2014/main" val="619225226"/>
                    </a:ext>
                  </a:extLst>
                </a:gridCol>
                <a:gridCol w="1543110">
                  <a:extLst>
                    <a:ext uri="{9D8B030D-6E8A-4147-A177-3AD203B41FA5}">
                      <a16:colId xmlns:a16="http://schemas.microsoft.com/office/drawing/2014/main" val="3190123904"/>
                    </a:ext>
                  </a:extLst>
                </a:gridCol>
                <a:gridCol w="1543110">
                  <a:extLst>
                    <a:ext uri="{9D8B030D-6E8A-4147-A177-3AD203B41FA5}">
                      <a16:colId xmlns:a16="http://schemas.microsoft.com/office/drawing/2014/main" val="3320006486"/>
                    </a:ext>
                  </a:extLst>
                </a:gridCol>
                <a:gridCol w="1543110">
                  <a:extLst>
                    <a:ext uri="{9D8B030D-6E8A-4147-A177-3AD203B41FA5}">
                      <a16:colId xmlns:a16="http://schemas.microsoft.com/office/drawing/2014/main" val="1411064793"/>
                    </a:ext>
                  </a:extLst>
                </a:gridCol>
                <a:gridCol w="1543110">
                  <a:extLst>
                    <a:ext uri="{9D8B030D-6E8A-4147-A177-3AD203B41FA5}">
                      <a16:colId xmlns:a16="http://schemas.microsoft.com/office/drawing/2014/main" val="1924628109"/>
                    </a:ext>
                  </a:extLst>
                </a:gridCol>
              </a:tblGrid>
              <a:tr h="4798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Osa-alue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Pohdinta-kysymykset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Minun nykytilani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Mitä teen hyvin?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Mitä haluan kehittää?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Konkreettinen teko tavoitteena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27432"/>
                  </a:ext>
                </a:extLst>
              </a:tr>
              <a:tr h="8912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 b="1">
                          <a:effectLst/>
                        </a:rPr>
                        <a:t>Suunnan johtaminen</a:t>
                      </a: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Mitä kohti olen menossa? </a:t>
                      </a:r>
                      <a:br>
                        <a:rPr lang="fi-FI" sz="1300">
                          <a:effectLst/>
                        </a:rPr>
                      </a:br>
                      <a:r>
                        <a:rPr lang="fi-FI" sz="1300">
                          <a:effectLst/>
                        </a:rPr>
                        <a:t>Mikä on minulle nyt tärkeintä?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576671"/>
                  </a:ext>
                </a:extLst>
              </a:tr>
              <a:tr h="1096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 b="1">
                          <a:effectLst/>
                        </a:rPr>
                        <a:t>Arjen johtaminen</a:t>
                      </a: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Miten käytän aikaani, energiaani ja keskittymistäni?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685198"/>
                  </a:ext>
                </a:extLst>
              </a:tr>
              <a:tr h="8912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 b="1">
                          <a:effectLst/>
                        </a:rPr>
                        <a:t>Mielen johtaminen</a:t>
                      </a: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Miten puhun itselleni? </a:t>
                      </a:r>
                      <a:br>
                        <a:rPr lang="fi-FI" sz="1300">
                          <a:effectLst/>
                        </a:rPr>
                      </a:br>
                      <a:r>
                        <a:rPr lang="fi-FI" sz="1300">
                          <a:effectLst/>
                        </a:rPr>
                        <a:t>Miten ylläpidän motivaatiota?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489023"/>
                  </a:ext>
                </a:extLst>
              </a:tr>
              <a:tr h="1096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 b="1">
                          <a:effectLst/>
                        </a:rPr>
                        <a:t>Muutoksen johtaminen</a:t>
                      </a: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300">
                          <a:effectLst/>
                        </a:rPr>
                        <a:t>Miten toimin, kun asiat eivät mene suunnitelman mukaan?</a:t>
                      </a: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300">
                        <a:effectLst/>
                      </a:endParaRPr>
                    </a:p>
                  </a:txBody>
                  <a:tcPr marL="66944" marR="66944" marT="33472" marB="33472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204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15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16341D0D-AE4D-F76A-4252-7550B8C1F8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771908"/>
              </p:ext>
            </p:extLst>
          </p:nvPr>
        </p:nvGraphicFramePr>
        <p:xfrm>
          <a:off x="724902" y="751525"/>
          <a:ext cx="8987590" cy="5354950"/>
        </p:xfrm>
        <a:graphic>
          <a:graphicData uri="http://schemas.openxmlformats.org/drawingml/2006/table">
            <a:tbl>
              <a:tblPr/>
              <a:tblGrid>
                <a:gridCol w="4493795">
                  <a:extLst>
                    <a:ext uri="{9D8B030D-6E8A-4147-A177-3AD203B41FA5}">
                      <a16:colId xmlns:a16="http://schemas.microsoft.com/office/drawing/2014/main" val="1301231024"/>
                    </a:ext>
                  </a:extLst>
                </a:gridCol>
                <a:gridCol w="4493795">
                  <a:extLst>
                    <a:ext uri="{9D8B030D-6E8A-4147-A177-3AD203B41FA5}">
                      <a16:colId xmlns:a16="http://schemas.microsoft.com/office/drawing/2014/main" val="2261490018"/>
                    </a:ext>
                  </a:extLst>
                </a:gridCol>
              </a:tblGrid>
              <a:tr h="3896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Väittämä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Kyllä/ Ei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779434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Tutkin / tarkistan ajankäyttöäni säännöllisesti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252608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Suunnittelen ja organisoin ajankäyttöäni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977040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Laitan asiat tärkeysjärjestykseen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127633"/>
                  </a:ext>
                </a:extLst>
              </a:tr>
              <a:tr h="3059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Teen asioita, jotka tuottavat minulle iloa ja onnistumisen elämyksiä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235499"/>
                  </a:ext>
                </a:extLst>
              </a:tr>
              <a:tr h="3237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Asetan itselleni konkreettisia </a:t>
                      </a:r>
                      <a:r>
                        <a:rPr lang="fi-FI" sz="1200" err="1">
                          <a:effectLst/>
                        </a:rPr>
                        <a:t>tavoittjeita</a:t>
                      </a:r>
                      <a:r>
                        <a:rPr lang="fi-FI" sz="1200">
                          <a:effectLst/>
                        </a:rPr>
                        <a:t> a päämääriä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12254"/>
                  </a:ext>
                </a:extLst>
              </a:tr>
              <a:tr h="3174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Työni ja vapaa-aikani ovat haluamassani tasapainossa keskenään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404650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Hallitsen tehtävieni aikataulun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326772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Tartun jämäkästi asioiden eteenpäin viemiseen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582652"/>
                  </a:ext>
                </a:extLst>
              </a:tr>
              <a:tr h="3898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Pidän sopivasti taukoja työnteon lomassa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328123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Osaan sanoa "ei" turhille asioille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447215"/>
                  </a:ext>
                </a:extLst>
              </a:tr>
              <a:tr h="4003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Osaan torjua kohteliaasti voimiani ja energiaani syövät aikavarkaat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118623"/>
                  </a:ext>
                </a:extLst>
              </a:tr>
              <a:tr h="2977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Varaan riittävästi aikaa ja huomiota perheelleni ja läheisilleni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422894"/>
                  </a:ext>
                </a:extLst>
              </a:tr>
              <a:tr h="3275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Huolehdin ystävyyssuhteistani, tapaan heitä säännöllisesti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240647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Minulla on aikaa itseni kehittämiseen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734733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Lepään ja rentoudun riittävästi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838631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Minulla on hyvä omatunto ajankäytöstäni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404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Nukun riittävästi (vähintään 7–8 tuntia yössä)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958079"/>
                  </a:ext>
                </a:extLst>
              </a:tr>
              <a:tr h="2373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>
                          <a:effectLst/>
                        </a:rPr>
                        <a:t>Olen tyytyväinen elämääni</a:t>
                      </a: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i-FI" sz="1200">
                        <a:effectLst/>
                      </a:endParaRPr>
                    </a:p>
                  </a:txBody>
                  <a:tcPr marL="46291" marR="46291" marT="23145" marB="23145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690537"/>
                  </a:ext>
                </a:extLst>
              </a:tr>
            </a:tbl>
          </a:graphicData>
        </a:graphic>
      </p:graphicFrame>
      <p:sp>
        <p:nvSpPr>
          <p:cNvPr id="9" name="Tekstiruutu 8">
            <a:extLst>
              <a:ext uri="{FF2B5EF4-FFF2-40B4-BE49-F238E27FC236}">
                <a16:creationId xmlns:a16="http://schemas.microsoft.com/office/drawing/2014/main" id="{F3A7A027-0A0F-85A5-962B-446D864D1AA2}"/>
              </a:ext>
            </a:extLst>
          </p:cNvPr>
          <p:cNvSpPr txBox="1"/>
          <p:nvPr/>
        </p:nvSpPr>
        <p:spPr>
          <a:xfrm>
            <a:off x="640681" y="6106475"/>
            <a:ext cx="6093994" cy="690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fi-FI" sz="1200" b="1" i="0">
                <a:effectLst/>
                <a:latin typeface="Aptos" panose="020B0004020202020204" pitchFamily="34" charset="0"/>
              </a:rPr>
              <a:t>Yhteenveto</a:t>
            </a:r>
          </a:p>
          <a:p>
            <a:pPr fontAlgn="t">
              <a:lnSpc>
                <a:spcPts val="1500"/>
              </a:lnSpc>
              <a:buNone/>
            </a:pPr>
            <a:r>
              <a:rPr lang="fi-FI" sz="1200" i="0">
                <a:effectLst/>
                <a:latin typeface="Aptos" panose="020B0004020202020204" pitchFamily="34" charset="0"/>
              </a:rPr>
              <a:t>Kuinka monta kyllä-vastausta  sait </a:t>
            </a:r>
            <a:r>
              <a:rPr lang="fi-FI" sz="1200">
                <a:latin typeface="Aptos" panose="020B0004020202020204" pitchFamily="34" charset="0"/>
              </a:rPr>
              <a:t>? </a:t>
            </a:r>
            <a:br>
              <a:rPr lang="fi-FI" sz="1200" i="0">
                <a:effectLst/>
                <a:latin typeface="Aptos" panose="020B0004020202020204" pitchFamily="34" charset="0"/>
              </a:rPr>
            </a:br>
            <a:r>
              <a:rPr lang="fi-FI" sz="1200" b="0" i="0">
                <a:effectLst/>
                <a:latin typeface="Segoe UI" panose="020B0502040204020203" pitchFamily="34" charset="0"/>
              </a:rPr>
              <a:t>➡️ ____ / 18</a:t>
            </a: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35B683F0-352C-B1D6-A3A3-9910A9139A39}"/>
              </a:ext>
            </a:extLst>
          </p:cNvPr>
          <p:cNvSpPr/>
          <p:nvPr/>
        </p:nvSpPr>
        <p:spPr>
          <a:xfrm>
            <a:off x="724902" y="154247"/>
            <a:ext cx="7269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3600" b="1" noProof="0">
                <a:solidFill>
                  <a:srgbClr val="243746"/>
                </a:solidFill>
                <a:latin typeface="Aptos Display" pitchFamily="34" charset="0"/>
              </a:rPr>
              <a:t>Oma ajankäytön arviointi</a:t>
            </a:r>
            <a:endParaRPr lang="fi-FI" sz="3600" noProof="0"/>
          </a:p>
        </p:txBody>
      </p:sp>
    </p:spTree>
    <p:extLst>
      <p:ext uri="{BB962C8B-B14F-4D97-AF65-F5344CB8AC3E}">
        <p14:creationId xmlns:p14="http://schemas.microsoft.com/office/powerpoint/2010/main" val="1001152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4233EF-8A71-92FB-412C-7D9688CE3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537" y="1692275"/>
            <a:ext cx="10448926" cy="4351338"/>
          </a:xfrm>
        </p:spPr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fi-FI"/>
              <a:t>Vastausten määrä kertoo, kuinka hyvin koet hallitsevasi omaa ajankäyttöäsi tällä hetkellä</a:t>
            </a:r>
            <a:br>
              <a:rPr lang="fi-FI"/>
            </a:br>
            <a:endParaRPr lang="fi-FI"/>
          </a:p>
          <a:p>
            <a:pPr fontAlgn="t"/>
            <a:r>
              <a:rPr lang="fi-FI" b="1"/>
              <a:t>15–18 kyllä-vastausta</a:t>
            </a:r>
            <a:r>
              <a:rPr lang="fi-FI"/>
              <a:t> → Ajankäyttösi on hyvin hallinnassa</a:t>
            </a:r>
          </a:p>
          <a:p>
            <a:pPr fontAlgn="t"/>
            <a:r>
              <a:rPr lang="fi-FI" b="1"/>
              <a:t>10–14 kyllä-vastausta</a:t>
            </a:r>
            <a:r>
              <a:rPr lang="fi-FI"/>
              <a:t> → Ajankäytössä on paljon hyviä asioita, mutta myös kehitettävää</a:t>
            </a:r>
          </a:p>
          <a:p>
            <a:pPr fontAlgn="t"/>
            <a:r>
              <a:rPr lang="fi-FI" b="1"/>
              <a:t>5–9 kyllä-vastausta</a:t>
            </a:r>
            <a:r>
              <a:rPr lang="fi-FI"/>
              <a:t> → Ajankäytössä on selkeitä kehittämiskohteita</a:t>
            </a:r>
          </a:p>
          <a:p>
            <a:pPr fontAlgn="t"/>
            <a:r>
              <a:rPr lang="fi-FI" b="1"/>
              <a:t>0–4 kyllä-vastausta</a:t>
            </a:r>
            <a:r>
              <a:rPr lang="fi-FI"/>
              <a:t> → Ajankäyttöön kannattaa kiinnittää erityistä huomiota ja lähteä kehittämään sitä pienin askelin</a:t>
            </a:r>
          </a:p>
          <a:p>
            <a:pPr marL="0" indent="0" fontAlgn="t">
              <a:buNone/>
            </a:pPr>
            <a:br>
              <a:rPr lang="fi-FI"/>
            </a:br>
            <a:r>
              <a:rPr lang="fi-FI" b="1"/>
              <a:t>Tärkeää</a:t>
            </a:r>
            <a:r>
              <a:rPr lang="fi-FI"/>
              <a:t>: Tämä ei ole testi, jossa saa “hyvän” tai “huonon” tuloksen. Tarkoitus on auttaa sinua tunnistamaan omia vahvuuksiasi ja kehittämiskohteitasi.</a:t>
            </a:r>
            <a:br>
              <a:rPr lang="fi-FI"/>
            </a:br>
            <a:br>
              <a:rPr lang="fi-FI"/>
            </a:br>
            <a:r>
              <a:rPr lang="fi-FI"/>
              <a:t>Valitse 1–2 kohtaa, joita haluat kehittää ajanhallinnassa.</a:t>
            </a:r>
            <a:br>
              <a:rPr lang="fi-FI"/>
            </a:br>
            <a:r>
              <a:rPr lang="fi-FI"/>
              <a:t>	Mitä konkreettista voisit tehdä seuraavan viikon aikana?</a:t>
            </a:r>
          </a:p>
          <a:p>
            <a:pPr marL="0" indent="0" fontAlgn="t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5E8C0F92-3074-861D-762B-86332107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5" y="263524"/>
            <a:ext cx="5999581" cy="1101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3600" b="1" noProof="0">
                <a:solidFill>
                  <a:srgbClr val="243746"/>
                </a:solidFill>
                <a:latin typeface="Aptos Display" pitchFamily="34" charset="0"/>
              </a:rPr>
              <a:t>Oman ajankäytön arviointi</a:t>
            </a:r>
            <a:endParaRPr lang="fi-FI" sz="3600" noProof="0"/>
          </a:p>
        </p:txBody>
      </p:sp>
    </p:spTree>
    <p:extLst>
      <p:ext uri="{BB962C8B-B14F-4D97-AF65-F5344CB8AC3E}">
        <p14:creationId xmlns:p14="http://schemas.microsoft.com/office/powerpoint/2010/main" val="69627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854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130a275b-544f-448d-8a6b-23425e3c177e" ContentTypeId="0x0101008F03A412CE3CC947A33277D7BD7A4566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SYO tiedosto" ma:contentTypeID="0x0101008F03A412CE3CC947A33277D7BD7A45660049BEE28A2F798E4EB895CC758DD2ABE9" ma:contentTypeVersion="7" ma:contentTypeDescription="" ma:contentTypeScope="" ma:versionID="6d82a5d62bbf5bd8c163feff03f030c6">
  <xsd:schema xmlns:xsd="http://www.w3.org/2001/XMLSchema" xmlns:xs="http://www.w3.org/2001/XMLSchema" xmlns:p="http://schemas.microsoft.com/office/2006/metadata/properties" xmlns:ns2="65157bd9-6474-4bac-ad23-b658a4e1d734" targetNamespace="http://schemas.microsoft.com/office/2006/metadata/properties" ma:root="true" ma:fieldsID="05038c3e9d0146f607eed949f135565c" ns2:_="">
    <xsd:import namespace="65157bd9-6474-4bac-ad23-b658a4e1d734"/>
    <xsd:element name="properties">
      <xsd:complexType>
        <xsd:sequence>
          <xsd:element name="documentManagement">
            <xsd:complexType>
              <xsd:all>
                <xsd:element ref="ns2:k22e918dc53b4f35b831129092c3536c" minOccurs="0"/>
                <xsd:element ref="ns2:TaxCatchAll" minOccurs="0"/>
                <xsd:element ref="ns2:TaxCatchAllLabel" minOccurs="0"/>
                <xsd:element ref="ns2:laebfe910a6c4c0fb5112fa35e6a11b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57bd9-6474-4bac-ad23-b658a4e1d734" elementFormDefault="qualified">
    <xsd:import namespace="http://schemas.microsoft.com/office/2006/documentManagement/types"/>
    <xsd:import namespace="http://schemas.microsoft.com/office/infopath/2007/PartnerControls"/>
    <xsd:element name="k22e918dc53b4f35b831129092c3536c" ma:index="8" nillable="true" ma:taxonomy="true" ma:internalName="k22e918dc53b4f35b831129092c3536c" ma:taxonomyFieldName="syoliittyvat" ma:displayName="Liittyvät sivut" ma:readOnly="false" ma:default="1;#Ei liittyvää sivua|5184bfbc-ec3a-4c87-a21b-2ff6fe134c93" ma:fieldId="{422e918d-c53b-4f35-b831-129092c3536c}" ma:taxonomyMulti="true" ma:sspId="130a275b-544f-448d-8a6b-23425e3c177e" ma:termSetId="a48c7f12-60aa-40b7-bf60-2671e06557e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description="" ma:hidden="true" ma:list="{f30c83a7-3e82-4386-aea1-af592467423e}" ma:internalName="TaxCatchAll" ma:showField="CatchAllData" ma:web="5d6d668e-8914-4bbe-880e-51f48869a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description="" ma:hidden="true" ma:list="{f30c83a7-3e82-4386-aea1-af592467423e}" ma:internalName="TaxCatchAllLabel" ma:readOnly="true" ma:showField="CatchAllDataLabel" ma:web="5d6d668e-8914-4bbe-880e-51f48869a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ebfe910a6c4c0fb5112fa35e6a11ba" ma:index="12" nillable="true" ma:taxonomy="true" ma:internalName="laebfe910a6c4c0fb5112fa35e6a11ba" ma:taxonomyFieldName="syotiedostotyyppi" ma:displayName="Tiedostotyyppi" ma:readOnly="false" ma:default="" ma:fieldId="{5aebfe91-0a6c-4c0f-b511-2fa35e6a11ba}" ma:taxonomyMulti="true" ma:sspId="130a275b-544f-448d-8a6b-23425e3c177e" ma:termSetId="776ad07f-8e03-4bb9-8cbd-bebba516a29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ebfe910a6c4c0fb5112fa35e6a11ba xmlns="65157bd9-6474-4bac-ad23-b658a4e1d734">
      <Terms xmlns="http://schemas.microsoft.com/office/infopath/2007/PartnerControls"/>
    </laebfe910a6c4c0fb5112fa35e6a11ba>
    <k22e918dc53b4f35b831129092c3536c xmlns="65157bd9-6474-4bac-ad23-b658a4e1d734">
      <Terms xmlns="http://schemas.microsoft.com/office/infopath/2007/PartnerControls">
        <TermInfo xmlns="http://schemas.microsoft.com/office/infopath/2007/PartnerControls">
          <TermName xmlns="http://schemas.microsoft.com/office/infopath/2007/PartnerControls">Ei liittyvää sivua</TermName>
          <TermId xmlns="http://schemas.microsoft.com/office/infopath/2007/PartnerControls">5184bfbc-ec3a-4c87-a21b-2ff6fe134c93</TermId>
        </TermInfo>
      </Terms>
    </k22e918dc53b4f35b831129092c3536c>
    <TaxCatchAll xmlns="65157bd9-6474-4bac-ad23-b658a4e1d734">
      <Value>1</Value>
    </TaxCatchAll>
  </documentManagement>
</p:properties>
</file>

<file path=customXml/itemProps1.xml><?xml version="1.0" encoding="utf-8"?>
<ds:datastoreItem xmlns:ds="http://schemas.openxmlformats.org/officeDocument/2006/customXml" ds:itemID="{7EA8FA76-A13C-49C6-B668-308BA2B8095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28398C0-A472-4D1C-A547-3D81312D9A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49BFE0-FBC5-497C-85D5-8180567AF6CB}">
  <ds:schemaRefs>
    <ds:schemaRef ds:uri="65157bd9-6474-4bac-ad23-b658a4e1d73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C9DE53C7-B97B-4075-8306-C8906A63957A}">
  <ds:schemaRefs>
    <ds:schemaRef ds:uri="65157bd9-6474-4bac-ad23-b658a4e1d73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Oman ajankäytön arviointi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Johda arkeasi lempeasti ja tavoitteellisesti</dc:title>
  <dc:subject>Webinaari: oman arjen johtaminen</dc:subject>
  <dc:creator>OpenAI</dc:creator>
  <cp:revision>1</cp:revision>
  <dcterms:created xsi:type="dcterms:W3CDTF">2026-04-02T07:47:49Z</dcterms:created>
  <dcterms:modified xsi:type="dcterms:W3CDTF">2026-06-15T04:30:42Z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0x0101008F03A412CE3CC947A33277D7BD7A45660049BEE28A2F798E4EB895CC758DD2ABE9</vt:lpwstr>
  </property>
  <property fmtid="{D5CDD505-2E9C-101B-9397-08002B2CF9AE}" pid="3" name="MediaServiceImageTags">
    <vt:lpwstr/>
  </property>
  <property fmtid="{D5CDD505-2E9C-101B-9397-08002B2CF9AE}" pid="4" name="syoliittyvat">
    <vt:lpwstr>1;#Ei liittyvää sivua|5184bfbc-ec3a-4c87-a21b-2ff6fe134c93</vt:lpwstr>
  </property>
  <property fmtid="{D5CDD505-2E9C-101B-9397-08002B2CF9AE}" pid="5" name="lcf76f155ced4ddcb4097134ff3c332f">
    <vt:lpwstr/>
  </property>
  <property fmtid="{D5CDD505-2E9C-101B-9397-08002B2CF9AE}" pid="6" name="syotiedostotyyppi">
    <vt:lpwstr/>
  </property>
</Properties>
</file>